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notesMasterIdLst>
    <p:notesMasterId r:id="rId34"/>
  </p:notesMasterIdLst>
  <p:sldIdLst>
    <p:sldId id="256" r:id="rId2"/>
    <p:sldId id="293" r:id="rId3"/>
    <p:sldId id="295" r:id="rId4"/>
    <p:sldId id="296" r:id="rId5"/>
    <p:sldId id="419" r:id="rId6"/>
    <p:sldId id="368" r:id="rId7"/>
    <p:sldId id="370" r:id="rId8"/>
    <p:sldId id="396" r:id="rId9"/>
    <p:sldId id="410" r:id="rId10"/>
    <p:sldId id="300" r:id="rId11"/>
    <p:sldId id="363" r:id="rId12"/>
    <p:sldId id="404" r:id="rId13"/>
    <p:sldId id="369" r:id="rId14"/>
    <p:sldId id="409" r:id="rId15"/>
    <p:sldId id="411" r:id="rId16"/>
    <p:sldId id="412" r:id="rId17"/>
    <p:sldId id="402" r:id="rId18"/>
    <p:sldId id="413" r:id="rId19"/>
    <p:sldId id="414" r:id="rId20"/>
    <p:sldId id="416" r:id="rId21"/>
    <p:sldId id="417" r:id="rId22"/>
    <p:sldId id="418" r:id="rId23"/>
    <p:sldId id="406" r:id="rId24"/>
    <p:sldId id="407" r:id="rId25"/>
    <p:sldId id="421" r:id="rId26"/>
    <p:sldId id="400" r:id="rId27"/>
    <p:sldId id="420" r:id="rId28"/>
    <p:sldId id="423" r:id="rId29"/>
    <p:sldId id="424" r:id="rId30"/>
    <p:sldId id="425" r:id="rId31"/>
    <p:sldId id="422" r:id="rId32"/>
    <p:sldId id="42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24" autoAdjust="0"/>
    <p:restoredTop sz="95152" autoAdjust="0"/>
  </p:normalViewPr>
  <p:slideViewPr>
    <p:cSldViewPr snapToGrid="0">
      <p:cViewPr varScale="1">
        <p:scale>
          <a:sx n="124" d="100"/>
          <a:sy n="124" d="100"/>
        </p:scale>
        <p:origin x="6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67765-F1B3-4D06-BD26-9B56E98BA453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B763F-F24D-4B9F-B3F3-C86696043C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81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B763F-F24D-4B9F-B3F3-C86696043C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19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B763F-F24D-4B9F-B3F3-C86696043C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B763F-F24D-4B9F-B3F3-C86696043C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28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주요 기능 </a:t>
            </a:r>
            <a:r>
              <a:rPr lang="en-US" altLang="ko-KR" dirty="0"/>
              <a:t>: (</a:t>
            </a:r>
            <a:r>
              <a:rPr lang="ko-KR" altLang="en-US" dirty="0"/>
              <a:t>코사인 유사성</a:t>
            </a:r>
            <a:r>
              <a:rPr lang="en-US" altLang="ko-KR" dirty="0"/>
              <a:t>, </a:t>
            </a:r>
            <a:r>
              <a:rPr lang="ko-KR" altLang="en-US" dirty="0"/>
              <a:t>유클리드 거리</a:t>
            </a:r>
            <a:r>
              <a:rPr lang="en-US" altLang="ko-KR" dirty="0"/>
              <a:t>)</a:t>
            </a:r>
            <a:r>
              <a:rPr lang="ko-KR" altLang="en-US" dirty="0"/>
              <a:t>기반 유사성 검색</a:t>
            </a:r>
            <a:endParaRPr lang="en-US" altLang="ko-KR" dirty="0"/>
          </a:p>
          <a:p>
            <a:pPr algn="l" fontAlgn="auto">
              <a:buFont typeface="+mj-lt"/>
              <a:buAutoNum type="arabicPeriod"/>
            </a:pP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Pinecone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과 같은 순수 </a:t>
            </a:r>
            <a:r>
              <a:rPr lang="ko-KR" altLang="en-US" b="1" i="0" dirty="0">
                <a:effectLst/>
                <a:latin typeface="var(--artdeco-typography-ko)"/>
                <a:ea typeface="Malgun Gothic" panose="020B0503020000020004" pitchFamily="50" charset="-127"/>
              </a:rPr>
              <a:t>벡터 데이터베이스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벡터를 저장하고 검색하도록 특별히 설계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이미지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텍스트 문서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오디오 파일 또는 기타 모든 형태의 구조적 또는 구조화되지 않은 데이터를 포함한 다양한 유형의 데이터를 수치로 표현 가능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벡터 외에는 거의 저장할 수 없음 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위치 정보 등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b="0" i="0" dirty="0">
              <a:effectLst/>
              <a:latin typeface="var(--artdeco-typography-ko)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b="0" i="0" dirty="0" err="1">
                <a:effectLst/>
                <a:latin typeface="var(--artdeco-typography-ko)"/>
                <a:ea typeface="Malgun Gothic" panose="020B0503020000020004" pitchFamily="50" charset="-127"/>
              </a:rPr>
              <a:t>ElasticSearch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와 같은 </a:t>
            </a:r>
            <a:r>
              <a:rPr lang="ko-KR" altLang="en-US" b="1" i="0" dirty="0">
                <a:effectLst/>
                <a:latin typeface="var(--artdeco-typography-ko)"/>
                <a:ea typeface="Malgun Gothic" panose="020B0503020000020004" pitchFamily="50" charset="-127"/>
              </a:rPr>
              <a:t>전체 텍스트 검색 데이터베이스</a:t>
            </a:r>
            <a:r>
              <a:rPr lang="en-US" altLang="ko-KR" b="1" i="0" dirty="0">
                <a:effectLst/>
                <a:latin typeface="var(--artdeco-typography-ko)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내장된 외국어 지원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사용자 정의 가능한 </a:t>
            </a:r>
            <a:r>
              <a:rPr lang="ko-KR" altLang="en-US" b="0" i="0" dirty="0" err="1">
                <a:effectLst/>
                <a:latin typeface="var(--artdeco-typography-ko)"/>
                <a:ea typeface="Malgun Gothic" panose="020B0503020000020004" pitchFamily="50" charset="-127"/>
              </a:rPr>
              <a:t>토크나이저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형태소 분석기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중지 목록 및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N-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그램과 같은 텍스트 검색을 위한 풍부한 기능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벡터 검색이나 유사성 매칭에 최적화되지 않음</a:t>
            </a:r>
          </a:p>
          <a:p>
            <a:pPr algn="l" fontAlgn="auto">
              <a:buFont typeface="+mj-lt"/>
              <a:buAutoNum type="arabicPeriod"/>
            </a:pPr>
            <a:r>
              <a:rPr lang="en-US" altLang="ko-KR" b="0" i="0" dirty="0" err="1">
                <a:effectLst/>
                <a:latin typeface="var(--artdeco-typography-ko)"/>
                <a:ea typeface="Malgun Gothic" panose="020B0503020000020004" pitchFamily="50" charset="-127"/>
              </a:rPr>
              <a:t>Faiss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Annoy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및 </a:t>
            </a:r>
            <a:r>
              <a:rPr lang="en-US" altLang="ko-KR" b="0" i="0" dirty="0" err="1">
                <a:effectLst/>
                <a:latin typeface="var(--artdeco-typography-ko)"/>
                <a:ea typeface="Malgun Gothic" panose="020B0503020000020004" pitchFamily="50" charset="-127"/>
              </a:rPr>
              <a:t>Hnswlib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와 같은 </a:t>
            </a:r>
            <a:r>
              <a:rPr lang="ko-KR" altLang="en-US" b="1" i="0" dirty="0">
                <a:effectLst/>
                <a:latin typeface="var(--artdeco-typography-ko)"/>
                <a:ea typeface="Malgun Gothic" panose="020B0503020000020004" pitchFamily="50" charset="-127"/>
              </a:rPr>
              <a:t>벡터 라이브러리 </a:t>
            </a:r>
            <a:r>
              <a:rPr lang="en-US" altLang="ko-KR" b="1" i="0" dirty="0">
                <a:effectLst/>
                <a:latin typeface="var(--artdeco-typography-ko)"/>
                <a:ea typeface="Malgun Gothic" panose="020B0503020000020004" pitchFamily="50" charset="-127"/>
              </a:rPr>
              <a:t>: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k-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이웃 검색 기반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높은 차원 데이터 검색 가능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추천 시스템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이미지 검색 및 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NLP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사용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정확한 방법에 비해 검색 정확도가 저하됩니다</a:t>
            </a:r>
            <a:endParaRPr lang="ko-KR" altLang="en-US" b="0" i="0" dirty="0">
              <a:effectLst/>
              <a:latin typeface="var(--artdeco-typography-ko)"/>
              <a:ea typeface="Malgun Gothic" panose="020B0503020000020004" pitchFamily="50" charset="-127"/>
            </a:endParaRPr>
          </a:p>
          <a:p>
            <a:pPr algn="l" fontAlgn="auto">
              <a:buFont typeface="+mj-lt"/>
              <a:buAutoNum type="arabicPeriod"/>
            </a:pP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MongoDB, Cosmos DB, Cassandra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와 같은 벡터 지원 </a:t>
            </a:r>
            <a:r>
              <a:rPr lang="en-US" altLang="ko-KR" b="1" i="0" dirty="0">
                <a:effectLst/>
                <a:latin typeface="var(--artdeco-typography-ko)"/>
                <a:ea typeface="Malgun Gothic" panose="020B0503020000020004" pitchFamily="50" charset="-127"/>
              </a:rPr>
              <a:t>NoSQL </a:t>
            </a:r>
            <a:r>
              <a:rPr lang="ko-KR" altLang="en-US" b="1" i="0" dirty="0">
                <a:effectLst/>
                <a:latin typeface="var(--artdeco-typography-ko)"/>
                <a:ea typeface="Malgun Gothic" panose="020B0503020000020004" pitchFamily="50" charset="-127"/>
              </a:rPr>
              <a:t>데이터베이스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모든 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NoSQL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데이터베이스는 </a:t>
            </a:r>
            <a:r>
              <a:rPr lang="ko-KR" altLang="en-US" b="0" i="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최근에야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벡터 검색을 위한 확장 기능을 추가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아직 충분히 테스트되지 않았고 설정 및 하드웨어 가속 방법에 따라 성능이 달라 질 수 있음</a:t>
            </a:r>
            <a:r>
              <a:rPr lang="en-US" altLang="ko-KR" b="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0" i="0" dirty="0">
              <a:effectLst/>
              <a:latin typeface="var(--artdeco-typography-ko)"/>
              <a:ea typeface="Malgun Gothic" panose="020B0503020000020004" pitchFamily="50" charset="-127"/>
            </a:endParaRPr>
          </a:p>
          <a:p>
            <a:pPr algn="l" fontAlgn="auto">
              <a:buFont typeface="+mj-lt"/>
              <a:buAutoNum type="arabicPeriod"/>
            </a:pPr>
            <a:r>
              <a:rPr lang="en-US" altLang="ko-KR" dirty="0" err="1">
                <a:effectLst/>
                <a:latin typeface="var(--artdeco-typography-ko)"/>
              </a:rPr>
              <a:t>SingleStoreDB</a:t>
            </a:r>
            <a:r>
              <a:rPr lang="en-US" altLang="ko-KR" dirty="0">
                <a:effectLst/>
                <a:latin typeface="var(--artdeco-typography-ko)"/>
              </a:rPr>
              <a:t> </a:t>
            </a:r>
            <a:r>
              <a:rPr lang="ko-KR" altLang="en-US" dirty="0">
                <a:effectLst/>
                <a:latin typeface="var(--artdeco-typography-ko)"/>
              </a:rPr>
              <a:t>또는 </a:t>
            </a:r>
            <a:r>
              <a:rPr lang="en-US" altLang="ko-KR" dirty="0">
                <a:effectLst/>
                <a:latin typeface="var(--artdeco-typography-ko)"/>
              </a:rPr>
              <a:t>PostgreSQL</a:t>
            </a:r>
            <a:r>
              <a:rPr lang="ko-KR" altLang="en-US" dirty="0">
                <a:effectLst/>
                <a:latin typeface="var(--artdeco-typography-ko)"/>
              </a:rPr>
              <a:t>과 같은 벡터 지원 </a:t>
            </a:r>
            <a:r>
              <a:rPr lang="en-US" altLang="ko-KR" b="1" dirty="0">
                <a:effectLst/>
                <a:latin typeface="var(--artdeco-typography-ko)"/>
              </a:rPr>
              <a:t>SQL </a:t>
            </a:r>
            <a:r>
              <a:rPr lang="ko-KR" altLang="en-US" b="1" dirty="0">
                <a:effectLst/>
                <a:latin typeface="var(--artdeco-typography-ko)"/>
              </a:rPr>
              <a:t>데이터베이스</a:t>
            </a:r>
            <a:r>
              <a:rPr lang="ko-KR" altLang="en-US" dirty="0">
                <a:effectLst/>
                <a:latin typeface="var(--artdeco-typography-ko)"/>
              </a:rPr>
              <a:t> </a:t>
            </a:r>
            <a:r>
              <a:rPr lang="en-US" altLang="ko-KR" dirty="0">
                <a:effectLst/>
                <a:latin typeface="var(--artdeco-typography-ko)"/>
              </a:rPr>
              <a:t>: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내적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코사인 유사성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유클리드 거리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맨해튼 거리 등의 기능을 갖춘 파워 벡터 검색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유사성 점수를 사용하여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K-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최근접 이웃 찾기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구조화된 데이터용으로 설계된 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SQL DB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는 비정형 데이터의 벡터화에 대응하기 어렵다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. </a:t>
            </a:r>
            <a:r>
              <a:rPr lang="ko-KR" altLang="en-US" b="0" i="0" dirty="0">
                <a:effectLst/>
                <a:latin typeface="var(--artdeco-typography-ko)"/>
                <a:ea typeface="Malgun Gothic" panose="020B0503020000020004" pitchFamily="50" charset="-127"/>
              </a:rPr>
              <a:t>아직 벡터 검색에 최적화 되진 않음</a:t>
            </a:r>
            <a:r>
              <a:rPr lang="en-US" altLang="ko-KR" b="0" i="0" dirty="0">
                <a:effectLst/>
                <a:latin typeface="var(--artdeco-typography-ko)"/>
                <a:ea typeface="Malgun Gothic" panose="020B0503020000020004" pitchFamily="50" charset="-127"/>
              </a:rPr>
              <a:t>. </a:t>
            </a:r>
            <a:endParaRPr lang="ko-KR" altLang="en-US" b="0" i="0" dirty="0">
              <a:effectLst/>
              <a:latin typeface="var(--artdeco-typography-ko)"/>
              <a:ea typeface="Malgun Gothic" panose="020B0503020000020004" pitchFamily="50" charset="-127"/>
            </a:endParaRPr>
          </a:p>
          <a:p>
            <a:pPr algn="l" fontAlgn="auto">
              <a:buFont typeface="+mj-lt"/>
              <a:buAutoNum type="arabicPeriod"/>
            </a:pPr>
            <a:endParaRPr lang="ko-KR" altLang="en-US" dirty="0">
              <a:effectLst/>
              <a:latin typeface="var(--artdeco-typography-ko)"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b="0" i="0" dirty="0">
              <a:effectLst/>
              <a:latin typeface="var(--artdeco-typography-ko)"/>
              <a:ea typeface="Malgun Gothic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B763F-F24D-4B9F-B3F3-C86696043C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005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1. BM25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는 문서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검색어 빈도수가 같을 때 문서의 길이가 길수록 낮은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score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가진다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.( |D|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식의 분모에 있으므로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...)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2.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다른 문서에 잘 등장하지 않는 단어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포함한 문서는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빈도수가 높지 않아도 높은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score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가진다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B763F-F24D-4B9F-B3F3-C86696043C1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2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14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4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08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894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59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9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90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584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70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44822A-3FD3-4459-A625-1044C3E9D016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D593E-DF0C-475A-A30C-E3E0A196A1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4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github.com/Beomi/KoAlpac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.kr/2023/04/04/what-are-foundation-model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hP4vphl_Us?si=_mORI1sE0Hf2TVUq" TargetMode="External"/><Relationship Id="rId2" Type="http://schemas.openxmlformats.org/officeDocument/2006/relationships/hyperlink" Target="https://youtu.be/J2AsmUODBak?si=rUpyj7-OamNM47n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AsmUODBak?si=rUpyj7-OamNM47n8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hP4vphl_Us?si=_mORI1sE0Hf2TVU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AsmUODBak?si=rUpyj7-OamNM47n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hP4vphl_Us?si=_mORI1sE0Hf2TVUq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AsmUODBak?si=rUpyj7-OamNM47n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hP4vphl_Us?si=_mORI1sE0Hf2TVUq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imonezz.tistory.com/4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ehP4vphl_Us?si=_mORI1sE0Hf2TVUq" TargetMode="External"/><Relationship Id="rId5" Type="http://schemas.openxmlformats.org/officeDocument/2006/relationships/hyperlink" Target="https://youtu.be/J2AsmUODBak?si=rUpyj7-OamNM47n8" TargetMode="Externa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J2AsmUODBak?si=rUpyj7-OamNM47n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hP4vphl_Us?si=_mORI1sE0Hf2TVUq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HuggingFaceH4/open_llm_leaderboard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omi/KoAlpa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lpai-lab/KULLM?tab=readme-ov-file" TargetMode="External"/><Relationship Id="rId4" Type="http://schemas.openxmlformats.org/officeDocument/2006/relationships/hyperlink" Target="https://github.com/melodysdreamj/KoVicuna?fbclid=IwAR2Ep6EydXK-G6GRpY-mpA20paAA0DjCdoLNp81jNCPJwHKg5tRKz4oRuZ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B48953D-2572-4A90-913F-E4C95F20E7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sLM</a:t>
            </a:r>
            <a:r>
              <a:rPr lang="ko-KR" altLang="en-US" sz="5400" dirty="0"/>
              <a:t>을 활용한 </a:t>
            </a:r>
            <a:r>
              <a:rPr lang="en-US" altLang="ko-KR" sz="5400" dirty="0"/>
              <a:t>RAG </a:t>
            </a:r>
            <a:r>
              <a:rPr lang="ko-KR" altLang="en-US" sz="5400" dirty="0"/>
              <a:t>구현 검토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206DA1F-46EF-403D-80B6-65593D070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2023/02/06</a:t>
            </a:r>
          </a:p>
          <a:p>
            <a:r>
              <a:rPr lang="ko-KR" altLang="en-US" dirty="0"/>
              <a:t>오퍼레이션</a:t>
            </a:r>
            <a:r>
              <a:rPr lang="en-US" altLang="ko-KR" dirty="0"/>
              <a:t>DX</a:t>
            </a:r>
            <a:r>
              <a:rPr lang="ko-KR" altLang="en-US" dirty="0"/>
              <a:t>기술팀</a:t>
            </a:r>
            <a:r>
              <a:rPr lang="en-US" altLang="ko-KR" dirty="0"/>
              <a:t>/</a:t>
            </a:r>
            <a:r>
              <a:rPr lang="ko-KR" altLang="en-US" dirty="0"/>
              <a:t>송태영</a:t>
            </a:r>
            <a:r>
              <a:rPr lang="en-US" altLang="ko-KR" dirty="0"/>
              <a:t>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9EBBBE8-7B2D-4B02-BE32-57552A93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sLM</a:t>
            </a:r>
            <a:r>
              <a:rPr lang="ko-KR" altLang="en-US" dirty="0"/>
              <a:t>에 데이터 반영 방법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510016C-7E27-494A-8F5C-656DAE185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0145" y="1692558"/>
            <a:ext cx="5181600" cy="46161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PEFT(Parameter Efficient Fine Tuning)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B8C2A02-CE78-41D9-9D3F-7A86B06C859E}"/>
              </a:ext>
            </a:extLst>
          </p:cNvPr>
          <p:cNvSpPr/>
          <p:nvPr/>
        </p:nvSpPr>
        <p:spPr>
          <a:xfrm>
            <a:off x="7890892" y="3429001"/>
            <a:ext cx="941224" cy="385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Fine-tuned sLM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B9D2185-B345-4362-AE73-AFA5E0763914}"/>
              </a:ext>
            </a:extLst>
          </p:cNvPr>
          <p:cNvSpPr/>
          <p:nvPr/>
        </p:nvSpPr>
        <p:spPr>
          <a:xfrm>
            <a:off x="9561495" y="3429000"/>
            <a:ext cx="941224" cy="385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sLM</a:t>
            </a:r>
            <a:endParaRPr lang="ko-KR" altLang="en-US" sz="1200" dirty="0"/>
          </a:p>
        </p:txBody>
      </p:sp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942372F5-EA55-4A24-AEFC-2447F36D7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0892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Json file - Free interface icons">
            <a:extLst>
              <a:ext uri="{FF2B5EF4-FFF2-40B4-BE49-F238E27FC236}">
                <a16:creationId xmlns="" xmlns:a16="http://schemas.microsoft.com/office/drawing/2014/main" id="{06BAD91C-DAE2-42D9-9B0B-644BE4CB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59" y="2439976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연결선: 꺾임 13">
            <a:extLst>
              <a:ext uri="{FF2B5EF4-FFF2-40B4-BE49-F238E27FC236}">
                <a16:creationId xmlns="" xmlns:a16="http://schemas.microsoft.com/office/drawing/2014/main" id="{0ECD4FED-F3B9-4A04-A687-F352AA3EC170}"/>
              </a:ext>
            </a:extLst>
          </p:cNvPr>
          <p:cNvCxnSpPr>
            <a:cxnSpLocks/>
            <a:stCxn id="6" idx="2"/>
            <a:endCxn id="2054" idx="2"/>
          </p:cNvCxnSpPr>
          <p:nvPr/>
        </p:nvCxnSpPr>
        <p:spPr>
          <a:xfrm rot="5400000">
            <a:off x="7325031" y="3115753"/>
            <a:ext cx="338110" cy="1734837"/>
          </a:xfrm>
          <a:prstGeom prst="bentConnector3">
            <a:avLst>
              <a:gd name="adj1" fmla="val 16761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9DF886D4-6B55-457A-898C-D526E8EE371A}"/>
              </a:ext>
            </a:extLst>
          </p:cNvPr>
          <p:cNvCxnSpPr>
            <a:cxnSpLocks/>
            <a:stCxn id="2054" idx="3"/>
            <a:endCxn id="6" idx="1"/>
          </p:cNvCxnSpPr>
          <p:nvPr/>
        </p:nvCxnSpPr>
        <p:spPr>
          <a:xfrm>
            <a:off x="7157334" y="3621559"/>
            <a:ext cx="7335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95FA34E6-1086-4219-A85C-5325BF64ECA6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10032107" y="3039071"/>
            <a:ext cx="0" cy="3899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래픽 55" descr="갈매기형 화살표 단색으로 채워진">
            <a:extLst>
              <a:ext uri="{FF2B5EF4-FFF2-40B4-BE49-F238E27FC236}">
                <a16:creationId xmlns="" xmlns:a16="http://schemas.microsoft.com/office/drawing/2014/main" id="{E16CD1AE-DD37-409A-AC02-6A4E0D8907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889814" y="3332174"/>
            <a:ext cx="609509" cy="60950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BCB4C52-D907-4E4D-979D-0D81B0D28050}"/>
              </a:ext>
            </a:extLst>
          </p:cNvPr>
          <p:cNvSpPr txBox="1"/>
          <p:nvPr/>
        </p:nvSpPr>
        <p:spPr>
          <a:xfrm>
            <a:off x="7058530" y="334850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②Question</a:t>
            </a:r>
            <a:endParaRPr lang="ko-KR" altLang="en-US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AF9C44A7-DB04-4726-9490-19B645E96074}"/>
              </a:ext>
            </a:extLst>
          </p:cNvPr>
          <p:cNvSpPr txBox="1"/>
          <p:nvPr/>
        </p:nvSpPr>
        <p:spPr>
          <a:xfrm>
            <a:off x="7744762" y="4392333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③Answer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9C885662-7482-4301-B349-2B1EE2D38C48}"/>
              </a:ext>
            </a:extLst>
          </p:cNvPr>
          <p:cNvSpPr txBox="1"/>
          <p:nvPr/>
        </p:nvSpPr>
        <p:spPr>
          <a:xfrm>
            <a:off x="10113073" y="3103095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①PEFT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034B0086-57DF-4370-BF7C-BE4C5FF1191F}"/>
              </a:ext>
            </a:extLst>
          </p:cNvPr>
          <p:cNvSpPr txBox="1"/>
          <p:nvPr/>
        </p:nvSpPr>
        <p:spPr>
          <a:xfrm>
            <a:off x="8639749" y="6499939"/>
            <a:ext cx="33838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https://youtu.be/WWaPGDS7ZQs?si=BFyN8MTOmhILhWY6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C6EFE3AB-3FA4-44BD-9B38-40DA4A538BB4}"/>
              </a:ext>
            </a:extLst>
          </p:cNvPr>
          <p:cNvSpPr txBox="1"/>
          <p:nvPr/>
        </p:nvSpPr>
        <p:spPr>
          <a:xfrm>
            <a:off x="6414109" y="3797689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User</a:t>
            </a:r>
            <a:endParaRPr lang="ko-KR" altLang="en-US" sz="1000" dirty="0"/>
          </a:p>
        </p:txBody>
      </p:sp>
      <p:sp>
        <p:nvSpPr>
          <p:cNvPr id="43" name="내용 개체 틀 4">
            <a:extLst>
              <a:ext uri="{FF2B5EF4-FFF2-40B4-BE49-F238E27FC236}">
                <a16:creationId xmlns="" xmlns:a16="http://schemas.microsoft.com/office/drawing/2014/main" id="{303F308B-EE67-4DD0-A604-5396252E2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8999" y="1691322"/>
            <a:ext cx="5181600" cy="44389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RAG(Retrieval Augmented Generation)</a:t>
            </a:r>
            <a:endParaRPr lang="ko-KR" altLang="en-US" sz="2000" dirty="0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D687F67B-327B-4BC2-B7AE-3D34CD3D5B39}"/>
              </a:ext>
            </a:extLst>
          </p:cNvPr>
          <p:cNvSpPr/>
          <p:nvPr/>
        </p:nvSpPr>
        <p:spPr>
          <a:xfrm>
            <a:off x="4482845" y="3415723"/>
            <a:ext cx="941224" cy="385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sLM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AA601FAC-4F9B-42F3-9538-7D895BA6FD0E}"/>
              </a:ext>
            </a:extLst>
          </p:cNvPr>
          <p:cNvSpPr/>
          <p:nvPr/>
        </p:nvSpPr>
        <p:spPr>
          <a:xfrm>
            <a:off x="2207624" y="2519823"/>
            <a:ext cx="941224" cy="385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RAG</a:t>
            </a:r>
            <a:endParaRPr lang="ko-KR" altLang="en-US" sz="1200" dirty="0"/>
          </a:p>
        </p:txBody>
      </p:sp>
      <p:pic>
        <p:nvPicPr>
          <p:cNvPr id="49" name="Picture 6">
            <a:extLst>
              <a:ext uri="{FF2B5EF4-FFF2-40B4-BE49-F238E27FC236}">
                <a16:creationId xmlns="" xmlns:a16="http://schemas.microsoft.com/office/drawing/2014/main" id="{7F20564A-87D3-4A69-92C4-04B99352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26" y="3105027"/>
            <a:ext cx="1061334" cy="10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Database simple symbol - Free computer icons">
            <a:extLst>
              <a:ext uri="{FF2B5EF4-FFF2-40B4-BE49-F238E27FC236}">
                <a16:creationId xmlns="" xmlns:a16="http://schemas.microsoft.com/office/drawing/2014/main" id="{00CCF592-1BFB-41DA-A686-7299F750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759" y="2359950"/>
            <a:ext cx="724905" cy="72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2" descr="Json file - Free interface icons">
            <a:extLst>
              <a:ext uri="{FF2B5EF4-FFF2-40B4-BE49-F238E27FC236}">
                <a16:creationId xmlns="" xmlns:a16="http://schemas.microsoft.com/office/drawing/2014/main" id="{E2D6C706-D53D-4EA7-8CB9-487749AFE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94" y="2412834"/>
            <a:ext cx="599095" cy="59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연결선: 꺾임 52">
            <a:extLst>
              <a:ext uri="{FF2B5EF4-FFF2-40B4-BE49-F238E27FC236}">
                <a16:creationId xmlns="" xmlns:a16="http://schemas.microsoft.com/office/drawing/2014/main" id="{C0D84E7B-C12D-4E52-9B20-4079D3639E82}"/>
              </a:ext>
            </a:extLst>
          </p:cNvPr>
          <p:cNvCxnSpPr>
            <a:cxnSpLocks/>
            <a:stCxn id="49" idx="3"/>
            <a:endCxn id="48" idx="1"/>
          </p:cNvCxnSpPr>
          <p:nvPr/>
        </p:nvCxnSpPr>
        <p:spPr>
          <a:xfrm flipV="1">
            <a:off x="1774860" y="2712381"/>
            <a:ext cx="432764" cy="9233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="" xmlns:a16="http://schemas.microsoft.com/office/drawing/2014/main" id="{FCB2BC0D-E529-4ABA-B7E2-3E966ED7483F}"/>
              </a:ext>
            </a:extLst>
          </p:cNvPr>
          <p:cNvCxnSpPr>
            <a:cxnSpLocks/>
            <a:stCxn id="52" idx="1"/>
            <a:endCxn id="51" idx="3"/>
          </p:cNvCxnSpPr>
          <p:nvPr/>
        </p:nvCxnSpPr>
        <p:spPr>
          <a:xfrm flipH="1">
            <a:off x="4130664" y="2712382"/>
            <a:ext cx="502130" cy="100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="" xmlns:a16="http://schemas.microsoft.com/office/drawing/2014/main" id="{A6D7977E-728C-4801-AACC-FBCE5CFAC60B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>
            <a:off x="3148848" y="2712381"/>
            <a:ext cx="256911" cy="100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6AB011A4-AE4C-4868-A195-BEE981D06B09}"/>
              </a:ext>
            </a:extLst>
          </p:cNvPr>
          <p:cNvGrpSpPr/>
          <p:nvPr/>
        </p:nvGrpSpPr>
        <p:grpSpPr>
          <a:xfrm>
            <a:off x="3581612" y="3427765"/>
            <a:ext cx="390215" cy="385115"/>
            <a:chOff x="8894813" y="3565243"/>
            <a:chExt cx="390215" cy="385115"/>
          </a:xfrm>
        </p:grpSpPr>
        <p:sp>
          <p:nvSpPr>
            <p:cNvPr id="60" name="타원 59">
              <a:extLst>
                <a:ext uri="{FF2B5EF4-FFF2-40B4-BE49-F238E27FC236}">
                  <a16:creationId xmlns="" xmlns:a16="http://schemas.microsoft.com/office/drawing/2014/main" id="{83FED140-EDC5-474D-BBAA-0ACC8723001E}"/>
                </a:ext>
              </a:extLst>
            </p:cNvPr>
            <p:cNvSpPr/>
            <p:nvPr/>
          </p:nvSpPr>
          <p:spPr>
            <a:xfrm>
              <a:off x="8894813" y="3565243"/>
              <a:ext cx="390215" cy="38511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="" xmlns:a16="http://schemas.microsoft.com/office/drawing/2014/main" id="{B6E36020-B81D-47CF-97B3-8B536269C0D0}"/>
                </a:ext>
              </a:extLst>
            </p:cNvPr>
            <p:cNvCxnSpPr>
              <a:stCxn id="60" idx="1"/>
              <a:endCxn id="60" idx="5"/>
            </p:cNvCxnSpPr>
            <p:nvPr/>
          </p:nvCxnSpPr>
          <p:spPr>
            <a:xfrm>
              <a:off x="8951959" y="3621642"/>
              <a:ext cx="275923" cy="272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="" xmlns:a16="http://schemas.microsoft.com/office/drawing/2014/main" id="{649DD274-903E-4BC4-A7DE-1BF67349592E}"/>
                </a:ext>
              </a:extLst>
            </p:cNvPr>
            <p:cNvCxnSpPr>
              <a:cxnSpLocks/>
              <a:stCxn id="60" idx="7"/>
              <a:endCxn id="60" idx="3"/>
            </p:cNvCxnSpPr>
            <p:nvPr/>
          </p:nvCxnSpPr>
          <p:spPr>
            <a:xfrm flipH="1">
              <a:off x="8951959" y="3621642"/>
              <a:ext cx="275923" cy="27231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B57229F5-E81A-4D12-A207-32E6B0080675}"/>
              </a:ext>
            </a:extLst>
          </p:cNvPr>
          <p:cNvCxnSpPr>
            <a:cxnSpLocks/>
            <a:stCxn id="60" idx="6"/>
            <a:endCxn id="46" idx="1"/>
          </p:cNvCxnSpPr>
          <p:nvPr/>
        </p:nvCxnSpPr>
        <p:spPr>
          <a:xfrm flipV="1">
            <a:off x="3971827" y="3608281"/>
            <a:ext cx="511018" cy="1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101BCC05-2792-4CE5-8744-8E1942B46FFB}"/>
              </a:ext>
            </a:extLst>
          </p:cNvPr>
          <p:cNvCxnSpPr>
            <a:cxnSpLocks/>
            <a:stCxn id="51" idx="2"/>
            <a:endCxn id="60" idx="0"/>
          </p:cNvCxnSpPr>
          <p:nvPr/>
        </p:nvCxnSpPr>
        <p:spPr>
          <a:xfrm>
            <a:off x="3768212" y="3084855"/>
            <a:ext cx="8508" cy="3429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="" xmlns:a16="http://schemas.microsoft.com/office/drawing/2014/main" id="{7D8D4A9F-8012-4C89-AC82-18D7EDBDC7A0}"/>
              </a:ext>
            </a:extLst>
          </p:cNvPr>
          <p:cNvCxnSpPr>
            <a:cxnSpLocks/>
            <a:stCxn id="49" idx="3"/>
            <a:endCxn id="60" idx="2"/>
          </p:cNvCxnSpPr>
          <p:nvPr/>
        </p:nvCxnSpPr>
        <p:spPr>
          <a:xfrm flipV="1">
            <a:off x="1774860" y="3620323"/>
            <a:ext cx="1806752" cy="153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67A5A289-F3CA-4423-9F3F-2BA44A47CA69}"/>
              </a:ext>
            </a:extLst>
          </p:cNvPr>
          <p:cNvSpPr txBox="1"/>
          <p:nvPr/>
        </p:nvSpPr>
        <p:spPr>
          <a:xfrm>
            <a:off x="4414606" y="4391098"/>
            <a:ext cx="7040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⑤Answer</a:t>
            </a:r>
            <a:endParaRPr lang="ko-KR" altLang="en-US" sz="1000" dirty="0"/>
          </a:p>
        </p:txBody>
      </p:sp>
      <p:cxnSp>
        <p:nvCxnSpPr>
          <p:cNvPr id="71" name="연결선: 꺾임 70">
            <a:extLst>
              <a:ext uri="{FF2B5EF4-FFF2-40B4-BE49-F238E27FC236}">
                <a16:creationId xmlns="" xmlns:a16="http://schemas.microsoft.com/office/drawing/2014/main" id="{67308803-AC3D-4130-9765-4BE8C7659C92}"/>
              </a:ext>
            </a:extLst>
          </p:cNvPr>
          <p:cNvCxnSpPr>
            <a:cxnSpLocks/>
            <a:stCxn id="46" idx="2"/>
            <a:endCxn id="49" idx="2"/>
          </p:cNvCxnSpPr>
          <p:nvPr/>
        </p:nvCxnSpPr>
        <p:spPr>
          <a:xfrm rot="5400000">
            <a:off x="2916064" y="2128967"/>
            <a:ext cx="365523" cy="3709264"/>
          </a:xfrm>
          <a:prstGeom prst="bentConnector3">
            <a:avLst>
              <a:gd name="adj1" fmla="val 1625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1368E8AF-F8B3-4BB4-8B7F-30C31D70F76A}"/>
              </a:ext>
            </a:extLst>
          </p:cNvPr>
          <p:cNvSpPr txBox="1"/>
          <p:nvPr/>
        </p:nvSpPr>
        <p:spPr>
          <a:xfrm>
            <a:off x="1999185" y="3397922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①Question</a:t>
            </a:r>
            <a:endParaRPr lang="ko-KR" alt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4433E10-73F1-4DA9-B3B6-C32EAF1BB48E}"/>
              </a:ext>
            </a:extLst>
          </p:cNvPr>
          <p:cNvSpPr txBox="1"/>
          <p:nvPr/>
        </p:nvSpPr>
        <p:spPr>
          <a:xfrm>
            <a:off x="2222276" y="2860175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②Embedding</a:t>
            </a:r>
            <a:endParaRPr lang="ko-KR" altLang="en-US" sz="1000" dirty="0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1F59FDF5-3257-4C4C-B031-2881573CA13C}"/>
              </a:ext>
            </a:extLst>
          </p:cNvPr>
          <p:cNvSpPr txBox="1"/>
          <p:nvPr/>
        </p:nvSpPr>
        <p:spPr>
          <a:xfrm>
            <a:off x="3492187" y="2350113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Vector</a:t>
            </a:r>
          </a:p>
          <a:p>
            <a:pPr algn="ctr"/>
            <a:r>
              <a:rPr lang="en-US" altLang="ko-KR" sz="1000" dirty="0"/>
              <a:t>DB</a:t>
            </a: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03DEFD88-DD2E-488E-9B1C-3FA2D24C3FBC}"/>
              </a:ext>
            </a:extLst>
          </p:cNvPr>
          <p:cNvSpPr txBox="1"/>
          <p:nvPr/>
        </p:nvSpPr>
        <p:spPr>
          <a:xfrm>
            <a:off x="3752688" y="3125146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③Similarity search</a:t>
            </a:r>
            <a:endParaRPr lang="ko-KR" altLang="en-US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A4C86C74-6821-4393-946F-173E8856C8D7}"/>
              </a:ext>
            </a:extLst>
          </p:cNvPr>
          <p:cNvSpPr txBox="1"/>
          <p:nvPr/>
        </p:nvSpPr>
        <p:spPr>
          <a:xfrm>
            <a:off x="3236360" y="3800240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④Question + Info</a:t>
            </a: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72680D27-E8CC-49DB-A010-1525AA3E65D2}"/>
              </a:ext>
            </a:extLst>
          </p:cNvPr>
          <p:cNvSpPr txBox="1"/>
          <p:nvPr/>
        </p:nvSpPr>
        <p:spPr>
          <a:xfrm>
            <a:off x="1052953" y="379703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User</a:t>
            </a:r>
            <a:endParaRPr lang="ko-KR" altLang="en-US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4D31B026-63EF-4D93-8F1C-93496E4B43FE}"/>
              </a:ext>
            </a:extLst>
          </p:cNvPr>
          <p:cNvSpPr txBox="1"/>
          <p:nvPr/>
        </p:nvSpPr>
        <p:spPr>
          <a:xfrm>
            <a:off x="845127" y="4798874"/>
            <a:ext cx="46685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유사성</a:t>
            </a:r>
            <a:r>
              <a:rPr lang="en-US" altLang="ko-KR" dirty="0"/>
              <a:t>(similarity) </a:t>
            </a:r>
            <a:r>
              <a:rPr lang="ko-KR" altLang="en-US" dirty="0"/>
              <a:t>기반으로</a:t>
            </a:r>
            <a:r>
              <a:rPr lang="en-US" altLang="ko-KR" dirty="0"/>
              <a:t> question</a:t>
            </a:r>
            <a:r>
              <a:rPr lang="ko-KR" altLang="en-US" dirty="0"/>
              <a:t>과 유사한 문서를 </a:t>
            </a:r>
            <a:r>
              <a:rPr lang="en-US" altLang="ko-KR" dirty="0"/>
              <a:t>Vector DB</a:t>
            </a:r>
            <a:r>
              <a:rPr lang="ko-KR" altLang="en-US" dirty="0"/>
              <a:t>로 부터 검색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검색된 문서를 </a:t>
            </a:r>
            <a:r>
              <a:rPr lang="en-US" altLang="ko-KR" dirty="0"/>
              <a:t>context</a:t>
            </a:r>
            <a:r>
              <a:rPr lang="ko-KR" altLang="en-US" dirty="0"/>
              <a:t>로 하여 </a:t>
            </a:r>
            <a:r>
              <a:rPr lang="en-US" altLang="ko-KR" dirty="0"/>
              <a:t>question</a:t>
            </a:r>
            <a:r>
              <a:rPr lang="ko-KR" altLang="en-US" dirty="0"/>
              <a:t>과 함께 </a:t>
            </a:r>
            <a:r>
              <a:rPr lang="en-US" altLang="ko-KR" dirty="0"/>
              <a:t>sLM</a:t>
            </a:r>
            <a:r>
              <a:rPr lang="ko-KR" altLang="en-US" dirty="0"/>
              <a:t>에 문의</a:t>
            </a:r>
            <a:endParaRPr lang="en-US" altLang="ko-KR" dirty="0"/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4B30D9EC-4BC2-49BE-B586-B06FA194DF1A}"/>
              </a:ext>
            </a:extLst>
          </p:cNvPr>
          <p:cNvSpPr txBox="1"/>
          <p:nvPr/>
        </p:nvSpPr>
        <p:spPr>
          <a:xfrm>
            <a:off x="6340145" y="4765807"/>
            <a:ext cx="46685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전체 </a:t>
            </a:r>
            <a:r>
              <a:rPr lang="en-US" altLang="ko-KR" dirty="0"/>
              <a:t>parameter</a:t>
            </a:r>
            <a:r>
              <a:rPr lang="ko-KR" altLang="en-US" dirty="0"/>
              <a:t>를 </a:t>
            </a:r>
            <a:r>
              <a:rPr lang="en-US" altLang="ko-KR" dirty="0"/>
              <a:t>fine-tuning </a:t>
            </a:r>
            <a:r>
              <a:rPr lang="ko-KR" altLang="en-US" dirty="0"/>
              <a:t>하기엔 너무 비용이 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모델의 일부 </a:t>
            </a:r>
            <a:r>
              <a:rPr lang="en-US" altLang="ko-KR" dirty="0"/>
              <a:t>parameter</a:t>
            </a:r>
            <a:r>
              <a:rPr lang="ko-KR" altLang="en-US" dirty="0"/>
              <a:t>만 갱신하여 </a:t>
            </a:r>
            <a:r>
              <a:rPr lang="en-US" altLang="ko-KR" dirty="0"/>
              <a:t>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LoRA</a:t>
            </a:r>
            <a:r>
              <a:rPr lang="en-US" altLang="ko-KR" dirty="0"/>
              <a:t>(Low-Rank Adaptation)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EFDAB03-35A8-44AC-B868-46D9E6C895DC}"/>
              </a:ext>
            </a:extLst>
          </p:cNvPr>
          <p:cNvSpPr/>
          <p:nvPr/>
        </p:nvSpPr>
        <p:spPr>
          <a:xfrm>
            <a:off x="713526" y="1533099"/>
            <a:ext cx="4869252" cy="48631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4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49CFB7C-49BE-409B-A767-F4251BAA9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elvetica Neue"/>
              </a:rPr>
              <a:t>he overall workflow for retrieval augmented generation (RAG)</a:t>
            </a:r>
            <a:endParaRPr lang="ko-KR" altLang="en-US" sz="36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B27C52D9-C058-4391-8BF0-CAB1A48C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50" y="2427467"/>
            <a:ext cx="10515600" cy="315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9B01492-8AF9-41D8-A962-755CE8B41026}"/>
              </a:ext>
            </a:extLst>
          </p:cNvPr>
          <p:cNvSpPr txBox="1"/>
          <p:nvPr/>
        </p:nvSpPr>
        <p:spPr>
          <a:xfrm>
            <a:off x="7488071" y="6409730"/>
            <a:ext cx="46356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https://learn.deeplearning.ai/langchain-chat-with-your-data/lesson/5/retrieval</a:t>
            </a:r>
          </a:p>
        </p:txBody>
      </p:sp>
    </p:spTree>
    <p:extLst>
      <p:ext uri="{BB962C8B-B14F-4D97-AF65-F5344CB8AC3E}">
        <p14:creationId xmlns:p14="http://schemas.microsoft.com/office/powerpoint/2010/main" val="15039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3A521C2-E5F3-4BA6-9017-58354F3C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>
                <a:solidFill>
                  <a:srgbClr val="000000"/>
                </a:solidFill>
                <a:latin typeface="Helvetica Neue"/>
              </a:rPr>
              <a:t>T</a:t>
            </a:r>
            <a:r>
              <a:rPr lang="en-US" altLang="ko-KR" sz="3600" b="0" i="0" dirty="0">
                <a:solidFill>
                  <a:srgbClr val="000000"/>
                </a:solidFill>
                <a:effectLst/>
                <a:latin typeface="Helvetica Neue"/>
              </a:rPr>
              <a:t>he overall workflow for retrieval augmented generation (RAG) with </a:t>
            </a:r>
            <a:r>
              <a:rPr lang="en-US" altLang="ko-KR" sz="3600" b="0" i="0" dirty="0" err="1">
                <a:solidFill>
                  <a:srgbClr val="000000"/>
                </a:solidFill>
                <a:effectLst/>
                <a:latin typeface="Helvetica Neue"/>
              </a:rPr>
              <a:t>langchain</a:t>
            </a:r>
            <a:endParaRPr lang="ko-KR" altLang="en-US" sz="36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25B1B41B-34C9-47BF-879D-30CCD513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920" y="2026588"/>
            <a:ext cx="8946859" cy="3955762"/>
          </a:xfr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C1FDDC-8E80-423F-81E3-3273F96648D3}"/>
              </a:ext>
            </a:extLst>
          </p:cNvPr>
          <p:cNvSpPr txBox="1"/>
          <p:nvPr/>
        </p:nvSpPr>
        <p:spPr>
          <a:xfrm>
            <a:off x="9083697" y="6492240"/>
            <a:ext cx="2984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https://youtu.be/tQUtBR3K1TI?si=plfQuxzVYP2GarFa</a:t>
            </a:r>
          </a:p>
        </p:txBody>
      </p:sp>
    </p:spTree>
    <p:extLst>
      <p:ext uri="{BB962C8B-B14F-4D97-AF65-F5344CB8AC3E}">
        <p14:creationId xmlns:p14="http://schemas.microsoft.com/office/powerpoint/2010/main" val="295303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0A30D6-4EC9-4169-AA04-8D060EA3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r>
              <a:rPr lang="ko-KR" altLang="en-US" dirty="0"/>
              <a:t>의 구현 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B576361-6254-49F6-BBB1-BF8C52ADCEB9}"/>
              </a:ext>
            </a:extLst>
          </p:cNvPr>
          <p:cNvSpPr txBox="1"/>
          <p:nvPr/>
        </p:nvSpPr>
        <p:spPr>
          <a:xfrm>
            <a:off x="7742255" y="6296828"/>
            <a:ext cx="4312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https://velog.io/@acdongpgm/LLM-KULLM%EA%B5%AC%EB%A6%84-Instruction-%EC%82%AC%EC%9A%A9%ED%95%B4%EB%B3%B4%EA%B8%B0</a:t>
            </a:r>
            <a:endParaRPr lang="ko-KR" altLang="en-US" sz="1000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="" xmlns:a16="http://schemas.microsoft.com/office/drawing/2014/main" id="{FB55EC31-8863-4C3C-9E59-50665F882D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가 입력 된 경우 결과</a:t>
            </a:r>
          </a:p>
          <a:p>
            <a:endParaRPr lang="ko-KR" altLang="en-US" dirty="0"/>
          </a:p>
        </p:txBody>
      </p:sp>
      <p:pic>
        <p:nvPicPr>
          <p:cNvPr id="18" name="내용 개체 틀 8">
            <a:extLst>
              <a:ext uri="{FF2B5EF4-FFF2-40B4-BE49-F238E27FC236}">
                <a16:creationId xmlns="" xmlns:a16="http://schemas.microsoft.com/office/drawing/2014/main" id="{CC2070D7-016E-41E2-B923-9987C6307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2366555"/>
            <a:ext cx="5181600" cy="28259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내용 개체 틀 19">
            <a:extLst>
              <a:ext uri="{FF2B5EF4-FFF2-40B4-BE49-F238E27FC236}">
                <a16:creationId xmlns="" xmlns:a16="http://schemas.microsoft.com/office/drawing/2014/main" id="{B4AFC145-A26B-4337-B6B1-B60D98205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327073" cy="3363716"/>
          </a:xfrm>
        </p:spPr>
        <p:txBody>
          <a:bodyPr>
            <a:normAutofit/>
          </a:bodyPr>
          <a:lstStyle/>
          <a:p>
            <a:r>
              <a:rPr lang="en-US" altLang="ko-KR" dirty="0"/>
              <a:t>Data </a:t>
            </a:r>
            <a:r>
              <a:rPr lang="ko-KR" altLang="en-US" dirty="0"/>
              <a:t>가 입력되지 않은 결과</a:t>
            </a:r>
            <a:endParaRPr lang="en-US" altLang="ko-KR" dirty="0"/>
          </a:p>
          <a:p>
            <a:pPr lvl="1"/>
            <a:r>
              <a:rPr lang="en-US" altLang="ko-KR" dirty="0">
                <a:latin typeface="+mn-ea"/>
                <a:hlinkClick r:id="rId4"/>
              </a:rPr>
              <a:t>KoAlpaca</a:t>
            </a:r>
            <a:r>
              <a:rPr lang="ko-KR" altLang="en-US" dirty="0">
                <a:latin typeface="+mn-ea"/>
              </a:rPr>
              <a:t>를 활용한 구현 결과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sz="1050" dirty="0">
                <a:latin typeface="+mn-ea"/>
              </a:rPr>
              <a:t>. </a:t>
            </a:r>
          </a:p>
        </p:txBody>
      </p:sp>
      <p:pic>
        <p:nvPicPr>
          <p:cNvPr id="21" name="내용 개체 틀 14">
            <a:extLst>
              <a:ext uri="{FF2B5EF4-FFF2-40B4-BE49-F238E27FC236}">
                <a16:creationId xmlns="" xmlns:a16="http://schemas.microsoft.com/office/drawing/2014/main" id="{58B19FC3-DA78-4DDC-AD63-5EA0748E3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27" y="2788308"/>
            <a:ext cx="5181600" cy="6406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4944E88E-ED92-4B72-AA12-3BDFFAEC443A}"/>
              </a:ext>
            </a:extLst>
          </p:cNvPr>
          <p:cNvCxnSpPr/>
          <p:nvPr/>
        </p:nvCxnSpPr>
        <p:spPr>
          <a:xfrm>
            <a:off x="6365630" y="3652576"/>
            <a:ext cx="137662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55317044-8716-497A-AC76-5A024C8629E7}"/>
              </a:ext>
            </a:extLst>
          </p:cNvPr>
          <p:cNvCxnSpPr/>
          <p:nvPr/>
        </p:nvCxnSpPr>
        <p:spPr>
          <a:xfrm>
            <a:off x="10050025" y="3470867"/>
            <a:ext cx="1376625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0C8B262-072A-4851-92E4-78A05092BBA8}"/>
              </a:ext>
            </a:extLst>
          </p:cNvPr>
          <p:cNvSpPr txBox="1"/>
          <p:nvPr/>
        </p:nvSpPr>
        <p:spPr>
          <a:xfrm>
            <a:off x="1016368" y="4167445"/>
            <a:ext cx="5010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VectorStore에서 필요한 데이터를 잘 retrieval 하는 것이 포인트</a:t>
            </a:r>
          </a:p>
        </p:txBody>
      </p:sp>
    </p:spTree>
    <p:extLst>
      <p:ext uri="{BB962C8B-B14F-4D97-AF65-F5344CB8AC3E}">
        <p14:creationId xmlns:p14="http://schemas.microsoft.com/office/powerpoint/2010/main" val="20803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C6058B-E18F-43D2-8A82-EE0BEEB9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Document Loading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D7D7493-7A1C-431C-890B-28AC85C2E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/>
              <a:t>langchain.document_loaders</a:t>
            </a:r>
            <a:r>
              <a:rPr lang="en-US" altLang="ko-KR" sz="2000" dirty="0"/>
              <a:t> </a:t>
            </a:r>
            <a:r>
              <a:rPr lang="ko-KR" altLang="en-US" sz="2000" dirty="0"/>
              <a:t>는 다양한 형식의 소스로 부터 </a:t>
            </a:r>
            <a:r>
              <a:rPr lang="en-US" altLang="ko-KR" sz="2000" dirty="0"/>
              <a:t>Document </a:t>
            </a:r>
            <a:r>
              <a:rPr lang="ko-KR" altLang="en-US" sz="2000" dirty="0"/>
              <a:t>객체 생성 지원</a:t>
            </a:r>
            <a:endParaRPr lang="en-US" altLang="ko-KR" sz="2000" dirty="0"/>
          </a:p>
          <a:p>
            <a:r>
              <a:rPr lang="ko-KR" altLang="en-US" sz="2000" dirty="0"/>
              <a:t>지원하는 소스</a:t>
            </a:r>
            <a:endParaRPr lang="en-US" altLang="ko-KR" sz="2000" dirty="0"/>
          </a:p>
          <a:p>
            <a:pPr lvl="1"/>
            <a:r>
              <a:rPr lang="en-US" altLang="ko-KR" sz="1800" dirty="0"/>
              <a:t>csv, </a:t>
            </a:r>
            <a:r>
              <a:rPr lang="ko-KR" altLang="en-US" sz="1800" dirty="0"/>
              <a:t>파일 디렉토리</a:t>
            </a:r>
            <a:r>
              <a:rPr lang="en-US" altLang="ko-KR" sz="1800" dirty="0"/>
              <a:t>, HTML, JSON, Markdown, PDF, Web</a:t>
            </a:r>
          </a:p>
          <a:p>
            <a:r>
              <a:rPr lang="ko-KR" altLang="en-US" sz="2000" dirty="0"/>
              <a:t>데이터 </a:t>
            </a:r>
            <a:r>
              <a:rPr lang="en-US" altLang="ko-KR" sz="2000" dirty="0"/>
              <a:t>: </a:t>
            </a:r>
          </a:p>
          <a:p>
            <a:pPr lvl="1"/>
            <a:r>
              <a:rPr lang="en-US" altLang="ko-KR" sz="1800" dirty="0"/>
              <a:t>'</a:t>
            </a:r>
            <a:r>
              <a:rPr lang="ko-KR" altLang="en-US" sz="1800" dirty="0"/>
              <a:t>아이유</a:t>
            </a:r>
            <a:r>
              <a:rPr lang="en-US" altLang="ko-KR" sz="1800" dirty="0"/>
              <a:t>', '</a:t>
            </a:r>
            <a:r>
              <a:rPr lang="ko-KR" altLang="en-US" sz="1800" dirty="0"/>
              <a:t>백종원</a:t>
            </a:r>
            <a:r>
              <a:rPr lang="en-US" altLang="ko-KR" sz="1800" dirty="0"/>
              <a:t>', '</a:t>
            </a:r>
            <a:r>
              <a:rPr lang="ko-KR" altLang="en-US" sz="1800" dirty="0"/>
              <a:t>김연경</a:t>
            </a:r>
            <a:r>
              <a:rPr lang="en-US" altLang="ko-KR" sz="1800" dirty="0"/>
              <a:t>', '</a:t>
            </a:r>
            <a:r>
              <a:rPr lang="ko-KR" altLang="en-US" sz="1800" dirty="0"/>
              <a:t>박찬호</a:t>
            </a:r>
            <a:r>
              <a:rPr lang="en-US" altLang="ko-KR" sz="1800" dirty="0"/>
              <a:t>', '</a:t>
            </a:r>
            <a:r>
              <a:rPr lang="ko-KR" altLang="en-US" sz="1800" dirty="0"/>
              <a:t>손흥민</a:t>
            </a:r>
            <a:r>
              <a:rPr lang="en-US" altLang="ko-KR" sz="1800" dirty="0"/>
              <a:t>', '</a:t>
            </a:r>
            <a:r>
              <a:rPr lang="ko-KR" altLang="en-US" sz="1800" dirty="0"/>
              <a:t>정우성</a:t>
            </a:r>
            <a:r>
              <a:rPr lang="en-US" altLang="ko-KR" sz="1800" dirty="0"/>
              <a:t>', '</a:t>
            </a:r>
            <a:r>
              <a:rPr lang="ko-KR" altLang="en-US" sz="1800" dirty="0"/>
              <a:t>김연아</a:t>
            </a:r>
            <a:r>
              <a:rPr lang="en-US" altLang="ko-KR" sz="1800" dirty="0"/>
              <a:t>’ </a:t>
            </a:r>
            <a:r>
              <a:rPr lang="ko-KR" altLang="en-US" sz="1800" dirty="0"/>
              <a:t>의 위키</a:t>
            </a:r>
            <a:endParaRPr lang="en-US" altLang="ko-KR" sz="1800" dirty="0"/>
          </a:p>
          <a:p>
            <a:r>
              <a:rPr lang="ko-KR" altLang="en-US" sz="2000" dirty="0"/>
              <a:t>사용 예</a:t>
            </a:r>
            <a:endParaRPr lang="en-US" altLang="ko-KR" sz="2000" dirty="0"/>
          </a:p>
          <a:p>
            <a:endParaRPr lang="ko-KR" altLang="en-US" sz="2000" dirty="0"/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FAF8F28-8B1F-41E8-88FA-8076172083C7}"/>
              </a:ext>
            </a:extLst>
          </p:cNvPr>
          <p:cNvGrpSpPr/>
          <p:nvPr/>
        </p:nvGrpSpPr>
        <p:grpSpPr>
          <a:xfrm>
            <a:off x="1162704" y="4004467"/>
            <a:ext cx="9197578" cy="2131768"/>
            <a:chOff x="845127" y="3936229"/>
            <a:chExt cx="10117336" cy="2344945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88C074A3-2F32-4D5E-9063-3761A429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127" y="3936229"/>
              <a:ext cx="4822607" cy="10955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58F36471-33D5-4D3D-80CD-718317CDF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694" y="3936229"/>
              <a:ext cx="4962769" cy="120668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B3406160-AAFF-4991-8E89-CB4917061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9694" y="5222961"/>
              <a:ext cx="4962769" cy="60925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13395537-B787-40EE-B55A-A945AF6F3F82}"/>
                </a:ext>
              </a:extLst>
            </p:cNvPr>
            <p:cNvSpPr txBox="1"/>
            <p:nvPr/>
          </p:nvSpPr>
          <p:spPr>
            <a:xfrm>
              <a:off x="2802341" y="5169213"/>
              <a:ext cx="606929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PDF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A5379C9-DCD8-4FE5-A265-76394689E5F8}"/>
                </a:ext>
              </a:extLst>
            </p:cNvPr>
            <p:cNvSpPr txBox="1"/>
            <p:nvPr/>
          </p:nvSpPr>
          <p:spPr>
            <a:xfrm>
              <a:off x="8140890" y="5874909"/>
              <a:ext cx="680494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Web</a:t>
              </a:r>
              <a:endParaRPr lang="ko-KR" altLang="en-US" dirty="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7503267" y="6496420"/>
            <a:ext cx="46546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https://python.langchain.com/docs/modules/data_connection/document_loaders/</a:t>
            </a:r>
          </a:p>
        </p:txBody>
      </p:sp>
    </p:spTree>
    <p:extLst>
      <p:ext uri="{BB962C8B-B14F-4D97-AF65-F5344CB8AC3E}">
        <p14:creationId xmlns:p14="http://schemas.microsoft.com/office/powerpoint/2010/main" val="265142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BFD899-2F67-4B3C-B831-E0EE783C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Text Splitting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654362C-AE75-4702-A40A-84BB1384B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6" y="1828800"/>
            <a:ext cx="10346037" cy="419896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LLM</a:t>
            </a:r>
            <a:r>
              <a:rPr lang="ko-KR" altLang="en-US" sz="2000" dirty="0">
                <a:latin typeface="+mn-ea"/>
              </a:rPr>
              <a:t>은 입력 토큰에 제한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gpt</a:t>
            </a:r>
            <a:r>
              <a:rPr lang="en-US" altLang="ko-KR" sz="2000" dirty="0">
                <a:latin typeface="+mn-ea"/>
              </a:rPr>
              <a:t> 3.5</a:t>
            </a:r>
            <a:r>
              <a:rPr lang="ko-KR" altLang="en-US" sz="2000" dirty="0">
                <a:latin typeface="+mn-ea"/>
              </a:rPr>
              <a:t>는</a:t>
            </a:r>
            <a:r>
              <a:rPr lang="en-US" altLang="ko-KR" sz="2000" dirty="0">
                <a:latin typeface="+mn-ea"/>
              </a:rPr>
              <a:t> 4096</a:t>
            </a:r>
            <a:r>
              <a:rPr lang="ko-KR" altLang="en-US" sz="2000" dirty="0">
                <a:latin typeface="+mn-ea"/>
              </a:rPr>
              <a:t>토큰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이 있음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문서 분할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(chunk)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 필요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본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 demo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에서는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500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토큰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VectorStore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는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chunk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하나당 하나의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vector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할당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dirty="0" err="1">
                <a:latin typeface="+mn-ea"/>
              </a:rPr>
              <a:t>langchain.text_splitter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Text splitter</a:t>
            </a:r>
          </a:p>
          <a:p>
            <a:pPr lvl="1"/>
            <a:r>
              <a:rPr lang="en-US" altLang="ko-KR" sz="1800" dirty="0" err="1">
                <a:latin typeface="+mn-ea"/>
              </a:rPr>
              <a:t>CharacterTextSplitter</a:t>
            </a:r>
            <a:r>
              <a:rPr lang="en-US" altLang="ko-KR" sz="1800" dirty="0">
                <a:latin typeface="+mn-ea"/>
              </a:rPr>
              <a:t> : </a:t>
            </a:r>
            <a:r>
              <a:rPr lang="ko-KR" altLang="en-US" sz="1800" dirty="0" err="1">
                <a:latin typeface="+mn-ea"/>
              </a:rPr>
              <a:t>구분자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개를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예를 들어 </a:t>
            </a:r>
            <a:r>
              <a:rPr lang="ko-KR" altLang="en-US" sz="1800" dirty="0" err="1">
                <a:latin typeface="+mn-ea"/>
              </a:rPr>
              <a:t>개행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 기준으로 분할 </a:t>
            </a: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max_token</a:t>
            </a:r>
            <a:r>
              <a:rPr lang="ko-KR" altLang="en-US" sz="1800" dirty="0">
                <a:latin typeface="+mn-ea"/>
              </a:rPr>
              <a:t>을 지키지 못하는 경우 발생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/>
            <a:r>
              <a:rPr lang="en-US" altLang="ko-KR" sz="1800" dirty="0" err="1">
                <a:latin typeface="+mn-ea"/>
              </a:rPr>
              <a:t>RecursiveCharacterTextSplitter</a:t>
            </a:r>
            <a:r>
              <a:rPr lang="en-US" altLang="ko-KR" sz="1800" dirty="0">
                <a:latin typeface="+mn-ea"/>
              </a:rPr>
              <a:t> : </a:t>
            </a:r>
            <a:r>
              <a:rPr lang="ko-KR" altLang="en-US" sz="1800" dirty="0" err="1">
                <a:latin typeface="+mn-ea"/>
              </a:rPr>
              <a:t>줄바꿈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마침표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쉼표 순으로 재귀적으로 분할</a:t>
            </a:r>
            <a:r>
              <a:rPr lang="en-US" altLang="ko-KR" sz="1800" dirty="0">
                <a:latin typeface="+mn-ea"/>
              </a:rPr>
              <a:t>, </a:t>
            </a:r>
            <a:r>
              <a:rPr lang="en-US" altLang="ko-KR" sz="1800" dirty="0" err="1">
                <a:latin typeface="+mn-ea"/>
              </a:rPr>
              <a:t>max_token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지켜 분할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D8F0B81-A9D2-4E52-AB04-3B391A04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38" y="4272781"/>
            <a:ext cx="6085829" cy="196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05792C9-ED98-45C5-AFB0-BF6DDBED5E9E}"/>
              </a:ext>
            </a:extLst>
          </p:cNvPr>
          <p:cNvSpPr txBox="1"/>
          <p:nvPr/>
        </p:nvSpPr>
        <p:spPr>
          <a:xfrm>
            <a:off x="8322075" y="6122311"/>
            <a:ext cx="3038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RecursiveCharacterTextSplitter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예시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686144" y="6524638"/>
            <a:ext cx="54231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https://api.python.langchain.com/en/latest/text_splitter/langchain.text_splitter.TextSplitter.html</a:t>
            </a:r>
          </a:p>
        </p:txBody>
      </p:sp>
    </p:spTree>
    <p:extLst>
      <p:ext uri="{BB962C8B-B14F-4D97-AF65-F5344CB8AC3E}">
        <p14:creationId xmlns:p14="http://schemas.microsoft.com/office/powerpoint/2010/main" val="277488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A057E7-E77C-4D1F-9C49-AC861EEA4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Embedding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24B27EE-BA84-4B25-A9C8-C946BE8B3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5310013" cy="3957851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ea"/>
              </a:rPr>
              <a:t>Split </a:t>
            </a:r>
            <a:r>
              <a:rPr lang="ko-KR" altLang="en-US" sz="1600" dirty="0">
                <a:latin typeface="+mn-ea"/>
              </a:rPr>
              <a:t>된 </a:t>
            </a:r>
            <a:r>
              <a:rPr lang="en-US" altLang="ko-KR" sz="1600" dirty="0">
                <a:latin typeface="+mn-ea"/>
              </a:rPr>
              <a:t>document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chunk</a:t>
            </a:r>
            <a:r>
              <a:rPr lang="ko-KR" altLang="en-US" sz="1600" dirty="0">
                <a:latin typeface="+mn-ea"/>
              </a:rPr>
              <a:t>를 </a:t>
            </a:r>
            <a:r>
              <a:rPr lang="en-US" altLang="ko-KR" sz="1600" dirty="0">
                <a:latin typeface="+mn-ea"/>
              </a:rPr>
              <a:t>VectorStore</a:t>
            </a:r>
            <a:r>
              <a:rPr lang="ko-KR" altLang="en-US" sz="1600" dirty="0">
                <a:latin typeface="+mn-ea"/>
              </a:rPr>
              <a:t>에 넣기 전에 </a:t>
            </a:r>
            <a:r>
              <a:rPr lang="en-US" altLang="ko-KR" sz="1600" dirty="0">
                <a:latin typeface="+mn-ea"/>
              </a:rPr>
              <a:t>embedding</a:t>
            </a:r>
            <a:r>
              <a:rPr lang="ko-KR" altLang="en-US" sz="1600" dirty="0">
                <a:latin typeface="+mn-ea"/>
              </a:rPr>
              <a:t>을 해준다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en-US" altLang="ko-KR" sz="1600" dirty="0">
                <a:latin typeface="+mn-ea"/>
              </a:rPr>
              <a:t>VectorStore</a:t>
            </a:r>
            <a:r>
              <a:rPr lang="ko-KR" altLang="en-US" sz="1600" dirty="0">
                <a:latin typeface="+mn-ea"/>
              </a:rPr>
              <a:t>에서는 입력 받은 </a:t>
            </a:r>
            <a:r>
              <a:rPr lang="en-US" altLang="ko-KR" sz="1600" dirty="0">
                <a:latin typeface="+mn-ea"/>
              </a:rPr>
              <a:t>query 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>
                <a:latin typeface="+mn-ea"/>
              </a:rPr>
              <a:t>chunk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vector</a:t>
            </a:r>
            <a:r>
              <a:rPr lang="ko-KR" altLang="en-US" sz="1600" dirty="0">
                <a:latin typeface="+mn-ea"/>
              </a:rPr>
              <a:t> 간에 거리를 유사도 기반으로 제공 한다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HuggingFace</a:t>
            </a:r>
            <a:r>
              <a:rPr lang="ko-KR" altLang="en-US" sz="1600" dirty="0">
                <a:latin typeface="+mn-ea"/>
              </a:rPr>
              <a:t>로 부터 받는 </a:t>
            </a:r>
            <a:r>
              <a:rPr lang="en-US" altLang="ko-KR" sz="1600" dirty="0">
                <a:latin typeface="+mn-ea"/>
              </a:rPr>
              <a:t>embedding model </a:t>
            </a:r>
            <a:r>
              <a:rPr lang="ko-KR" altLang="en-US" sz="1600" dirty="0">
                <a:latin typeface="+mn-ea"/>
              </a:rPr>
              <a:t>들은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언어 별로 학습이 되어 있음</a:t>
            </a:r>
            <a:r>
              <a:rPr lang="en-US" altLang="ko-KR" sz="1600" dirty="0">
                <a:latin typeface="+mn-ea"/>
              </a:rPr>
              <a:t> (</a:t>
            </a:r>
            <a:r>
              <a:rPr lang="ko-KR" altLang="en-US" sz="1600" dirty="0">
                <a:latin typeface="+mn-ea"/>
              </a:rPr>
              <a:t>단점 임</a:t>
            </a:r>
            <a:r>
              <a:rPr lang="en-US" altLang="ko-KR" sz="1600" dirty="0">
                <a:latin typeface="+mn-ea"/>
              </a:rPr>
              <a:t>), </a:t>
            </a:r>
            <a:r>
              <a:rPr lang="ko-KR" altLang="en-US" sz="1600" dirty="0">
                <a:latin typeface="+mn-ea"/>
              </a:rPr>
              <a:t>따라서 여러 언어가 섞여 있을 경우 성능 저하 가능 성이 있음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70C39D7-E94D-4DF3-B378-A02EB2DF0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170" y="1808136"/>
            <a:ext cx="4727042" cy="4042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761FD9A-E467-4A34-8F63-E27138AFC84C}"/>
              </a:ext>
            </a:extLst>
          </p:cNvPr>
          <p:cNvSpPr txBox="1"/>
          <p:nvPr/>
        </p:nvSpPr>
        <p:spPr>
          <a:xfrm>
            <a:off x="8864241" y="5542563"/>
            <a:ext cx="237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Embedding </a:t>
            </a:r>
            <a:r>
              <a:rPr lang="ko-KR" altLang="en-US" sz="1400" dirty="0">
                <a:latin typeface="+mn-ea"/>
              </a:rPr>
              <a:t>및 유사도의 예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12960EF-4A97-47C2-8C82-BC40C3F2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295" y="3910686"/>
            <a:ext cx="4062314" cy="1859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2EF625F-4315-4590-B704-841F3C338936}"/>
              </a:ext>
            </a:extLst>
          </p:cNvPr>
          <p:cNvSpPr txBox="1"/>
          <p:nvPr/>
        </p:nvSpPr>
        <p:spPr>
          <a:xfrm>
            <a:off x="1558759" y="5707125"/>
            <a:ext cx="4042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HuggingFace</a:t>
            </a:r>
            <a:r>
              <a:rPr lang="ko-KR" altLang="en-US" sz="1400" dirty="0">
                <a:latin typeface="+mn-ea"/>
              </a:rPr>
              <a:t>로 부터 </a:t>
            </a:r>
            <a:r>
              <a:rPr lang="en-US" altLang="ko-KR" sz="1400" dirty="0">
                <a:latin typeface="+mn-ea"/>
              </a:rPr>
              <a:t>embedding </a:t>
            </a:r>
            <a:r>
              <a:rPr lang="ko-KR" altLang="en-US" sz="1400" dirty="0">
                <a:latin typeface="+mn-ea"/>
              </a:rPr>
              <a:t>모델 불러오기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7670258" y="6493656"/>
            <a:ext cx="43672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https://docs.llamaindex.ai/en/stable/examples/embeddings/huggingface.html</a:t>
            </a:r>
          </a:p>
        </p:txBody>
      </p:sp>
    </p:spTree>
    <p:extLst>
      <p:ext uri="{BB962C8B-B14F-4D97-AF65-F5344CB8AC3E}">
        <p14:creationId xmlns:p14="http://schemas.microsoft.com/office/powerpoint/2010/main" val="369058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43CC28-DD80-4014-AC46-AE57873C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VectorStore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271AAB5D-7D21-4930-88E7-5F1FDBE6F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5776" y="1691322"/>
            <a:ext cx="7854302" cy="4351338"/>
          </a:xfr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B7FCC89E-1B07-4C36-B0BA-74E77D639D03}"/>
              </a:ext>
            </a:extLst>
          </p:cNvPr>
          <p:cNvSpPr/>
          <p:nvPr/>
        </p:nvSpPr>
        <p:spPr>
          <a:xfrm>
            <a:off x="3152634" y="3116556"/>
            <a:ext cx="623248" cy="6103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31A68FB-BB43-4B66-8C7F-FDFADCFB2B8A}"/>
              </a:ext>
            </a:extLst>
          </p:cNvPr>
          <p:cNvSpPr/>
          <p:nvPr/>
        </p:nvSpPr>
        <p:spPr>
          <a:xfrm>
            <a:off x="4929116" y="4333482"/>
            <a:ext cx="1080447" cy="8764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1766409-AA6F-48AC-97B9-2F09FFCFE407}"/>
              </a:ext>
            </a:extLst>
          </p:cNvPr>
          <p:cNvSpPr txBox="1"/>
          <p:nvPr/>
        </p:nvSpPr>
        <p:spPr>
          <a:xfrm>
            <a:off x="6711772" y="6513342"/>
            <a:ext cx="53817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https://www.linkedin.com/pulse/choosing-vector-database-your-gen-ai-stack-abhinav-srivastava/</a:t>
            </a:r>
          </a:p>
        </p:txBody>
      </p:sp>
    </p:spTree>
    <p:extLst>
      <p:ext uri="{BB962C8B-B14F-4D97-AF65-F5344CB8AC3E}">
        <p14:creationId xmlns:p14="http://schemas.microsoft.com/office/powerpoint/2010/main" val="163323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AD087F3-238F-446F-ABB5-B2ECCF4B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Chroma/</a:t>
            </a:r>
            <a:r>
              <a:rPr lang="en-US" altLang="ko-KR" dirty="0" err="1"/>
              <a:t>Faiss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F8581E0-B861-469E-AA25-E31E9592E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6" y="1828801"/>
            <a:ext cx="5446307" cy="3195375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ea"/>
              </a:rPr>
              <a:t>Chroma</a:t>
            </a:r>
          </a:p>
          <a:p>
            <a:pPr lvl="1"/>
            <a:r>
              <a:rPr lang="ko-KR" altLang="en-US" sz="1400" dirty="0">
                <a:latin typeface="+mn-ea"/>
              </a:rPr>
              <a:t>대표적인 오픈소스 </a:t>
            </a:r>
            <a:r>
              <a:rPr lang="en-US" altLang="ko-KR" sz="1400" dirty="0">
                <a:latin typeface="+mn-ea"/>
              </a:rPr>
              <a:t>VectorStore</a:t>
            </a:r>
          </a:p>
          <a:p>
            <a:pPr lvl="1"/>
            <a:r>
              <a:rPr lang="ko-KR" altLang="en-US" sz="1400" dirty="0">
                <a:latin typeface="+mn-ea"/>
              </a:rPr>
              <a:t>텍스트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비디오 등의 </a:t>
            </a:r>
            <a:r>
              <a:rPr lang="ko-KR" altLang="en-US" sz="1400" dirty="0" err="1">
                <a:latin typeface="+mn-ea"/>
              </a:rPr>
              <a:t>비구조화된</a:t>
            </a:r>
            <a:r>
              <a:rPr lang="ko-KR" altLang="en-US" sz="1400" dirty="0">
                <a:latin typeface="+mn-ea"/>
              </a:rPr>
              <a:t> 데이터를 머신 러닝 모델이 사용할 수 있는 형태로 인코딩</a:t>
            </a:r>
          </a:p>
          <a:p>
            <a:pPr lvl="1"/>
            <a:r>
              <a:rPr lang="ko-KR" altLang="en-US" sz="1400" dirty="0">
                <a:latin typeface="+mn-ea"/>
              </a:rPr>
              <a:t>추천 시스템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이미지 인식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자연어 처리에 사용</a:t>
            </a:r>
          </a:p>
          <a:p>
            <a:pPr lvl="1"/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제공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테이블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 err="1">
                <a:latin typeface="+mn-ea"/>
              </a:rPr>
              <a:t>컬랙션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생성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문서 추가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컬렉션 쿼리</a:t>
            </a:r>
            <a:endParaRPr lang="ko-KR" altLang="en-US" sz="1600" dirty="0">
              <a:latin typeface="+mn-ea"/>
            </a:endParaRPr>
          </a:p>
          <a:p>
            <a:r>
              <a:rPr lang="en-US" altLang="ko-KR" sz="1600" dirty="0" err="1">
                <a:latin typeface="+mn-ea"/>
              </a:rPr>
              <a:t>Faiss</a:t>
            </a:r>
            <a:r>
              <a:rPr lang="en-US" altLang="ko-KR" sz="1600" dirty="0">
                <a:latin typeface="+mn-ea"/>
              </a:rPr>
              <a:t>(Facebook AI Similarity Search)</a:t>
            </a:r>
          </a:p>
          <a:p>
            <a:pPr lvl="1"/>
            <a:r>
              <a:rPr lang="en-US" altLang="ko-KR" sz="1400" dirty="0">
                <a:latin typeface="+mn-ea"/>
              </a:rPr>
              <a:t>Facebook AI </a:t>
            </a:r>
            <a:r>
              <a:rPr lang="ko-KR" altLang="en-US" sz="1400" dirty="0">
                <a:latin typeface="+mn-ea"/>
              </a:rPr>
              <a:t>유사성 검색은 고밀도 벡터의 효율적인 유사성 검색 및 클러스터링을 위한 라이브러리</a:t>
            </a:r>
          </a:p>
          <a:p>
            <a:pPr lvl="1"/>
            <a:r>
              <a:rPr lang="ko-KR" altLang="en-US" sz="1400" dirty="0">
                <a:latin typeface="+mn-ea"/>
              </a:rPr>
              <a:t>모든 크기의 벡터 집합에서 검색하는 알고리즘이 포함되어 있음</a:t>
            </a:r>
          </a:p>
          <a:p>
            <a:pPr lvl="1"/>
            <a:r>
              <a:rPr lang="ko-KR" altLang="en-US" sz="1400" dirty="0">
                <a:latin typeface="+mn-ea"/>
              </a:rPr>
              <a:t>평가 및 매개변수 조정을 위한 코드도 제공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1170E8D-FD16-48C4-B467-113E27108223}"/>
              </a:ext>
            </a:extLst>
          </p:cNvPr>
          <p:cNvGrpSpPr/>
          <p:nvPr/>
        </p:nvGrpSpPr>
        <p:grpSpPr>
          <a:xfrm>
            <a:off x="6624050" y="1654210"/>
            <a:ext cx="4443117" cy="3445783"/>
            <a:chOff x="6401894" y="1691322"/>
            <a:chExt cx="4887429" cy="379036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6D6B424D-6322-44DC-8C30-8C343281D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1894" y="1691322"/>
              <a:ext cx="4844467" cy="185142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208240C9-775E-4DE7-B9AD-DA8732412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1894" y="3736173"/>
              <a:ext cx="4887429" cy="17455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6895333-E10C-456F-81A0-151FC5A3F81D}"/>
                </a:ext>
              </a:extLst>
            </p:cNvPr>
            <p:cNvSpPr txBox="1"/>
            <p:nvPr/>
          </p:nvSpPr>
          <p:spPr>
            <a:xfrm>
              <a:off x="8895300" y="3149440"/>
              <a:ext cx="22029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VectorStore</a:t>
              </a:r>
              <a:r>
                <a:rPr lang="ko-KR" altLang="en-US" sz="1400" dirty="0">
                  <a:latin typeface="+mn-ea"/>
                </a:rPr>
                <a:t> 생성 및 저장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0864B10-6816-4589-AC8F-31C5AD037A87}"/>
                </a:ext>
              </a:extLst>
            </p:cNvPr>
            <p:cNvSpPr txBox="1"/>
            <p:nvPr/>
          </p:nvSpPr>
          <p:spPr>
            <a:xfrm>
              <a:off x="9199870" y="5078072"/>
              <a:ext cx="189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VectorStore </a:t>
              </a:r>
              <a:r>
                <a:rPr lang="ko-KR" altLang="en-US" sz="1400" dirty="0">
                  <a:latin typeface="+mn-ea"/>
                </a:rPr>
                <a:t>불러오기</a:t>
              </a:r>
              <a:endParaRPr lang="ko-KR" altLang="en-US" sz="1400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D250BD08-2F04-4CCE-9483-E979638D6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276" y="5275834"/>
            <a:ext cx="7995448" cy="314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B3B4DF-EE98-47E5-9F19-449DBF00C336}"/>
              </a:ext>
            </a:extLst>
          </p:cNvPr>
          <p:cNvSpPr txBox="1"/>
          <p:nvPr/>
        </p:nvSpPr>
        <p:spPr>
          <a:xfrm>
            <a:off x="3778181" y="5687972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Split </a:t>
            </a:r>
            <a:r>
              <a:rPr lang="ko-KR" altLang="en-US" sz="1400" dirty="0">
                <a:latin typeface="+mn-ea"/>
              </a:rPr>
              <a:t>된 </a:t>
            </a:r>
            <a:r>
              <a:rPr lang="en-US" altLang="ko-KR" sz="1400" dirty="0">
                <a:latin typeface="+mn-ea"/>
              </a:rPr>
              <a:t>document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C1DFD08-370D-4D80-8F0B-0EF72EB7921D}"/>
              </a:ext>
            </a:extLst>
          </p:cNvPr>
          <p:cNvSpPr txBox="1"/>
          <p:nvPr/>
        </p:nvSpPr>
        <p:spPr>
          <a:xfrm>
            <a:off x="6186986" y="5687971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Embedding model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33127A5-8E97-4B4C-902E-839BFBE81CCD}"/>
              </a:ext>
            </a:extLst>
          </p:cNvPr>
          <p:cNvSpPr txBox="1"/>
          <p:nvPr/>
        </p:nvSpPr>
        <p:spPr>
          <a:xfrm>
            <a:off x="8991601" y="572435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저장할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위치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1E67DB26-AAE1-400B-A40E-543725D9987D}"/>
              </a:ext>
            </a:extLst>
          </p:cNvPr>
          <p:cNvSpPr/>
          <p:nvPr/>
        </p:nvSpPr>
        <p:spPr>
          <a:xfrm>
            <a:off x="5169877" y="5264529"/>
            <a:ext cx="664867" cy="362548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1090818C-012E-4D11-965F-7222BFE3956C}"/>
              </a:ext>
            </a:extLst>
          </p:cNvPr>
          <p:cNvSpPr/>
          <p:nvPr/>
        </p:nvSpPr>
        <p:spPr>
          <a:xfrm>
            <a:off x="5879962" y="5275834"/>
            <a:ext cx="411472" cy="338458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DF685BA4-20CB-4ABB-9332-5257009B66B7}"/>
              </a:ext>
            </a:extLst>
          </p:cNvPr>
          <p:cNvSpPr/>
          <p:nvPr/>
        </p:nvSpPr>
        <p:spPr>
          <a:xfrm>
            <a:off x="8343736" y="5227655"/>
            <a:ext cx="1649349" cy="362548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4ABC84C8-D793-4889-963B-FDF40A86FA89}"/>
              </a:ext>
            </a:extLst>
          </p:cNvPr>
          <p:cNvCxnSpPr>
            <a:stCxn id="17" idx="4"/>
          </p:cNvCxnSpPr>
          <p:nvPr/>
        </p:nvCxnSpPr>
        <p:spPr>
          <a:xfrm flipH="1">
            <a:off x="5039248" y="5627077"/>
            <a:ext cx="463063" cy="13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51BABE7D-5A2A-4FD9-BFE1-5EB6DFB0224E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6085698" y="5614292"/>
            <a:ext cx="677680" cy="11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6F5E3085-67EF-4582-A2C5-AA0CF511957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224388" y="5620192"/>
            <a:ext cx="339646" cy="10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CE37EC1-BCB3-4FD5-83B3-F6D612829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Retriever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DE2B2BF-0F0E-4AB0-897F-2DB173F80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1"/>
            <a:ext cx="5595866" cy="428059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VectorStore</a:t>
            </a:r>
            <a:r>
              <a:rPr lang="ko-KR" altLang="en-US" sz="2000" dirty="0">
                <a:latin typeface="+mn-ea"/>
              </a:rPr>
              <a:t>로 만든 검색기</a:t>
            </a:r>
          </a:p>
          <a:p>
            <a:r>
              <a:rPr lang="en-US" altLang="ko-KR" sz="2000" dirty="0" err="1">
                <a:latin typeface="+mn-ea"/>
              </a:rPr>
              <a:t>search_type</a:t>
            </a:r>
            <a:r>
              <a:rPr lang="en-US" altLang="ko-KR" sz="2000" dirty="0">
                <a:latin typeface="+mn-ea"/>
              </a:rPr>
              <a:t> : VectorStore</a:t>
            </a:r>
            <a:r>
              <a:rPr lang="ko-KR" altLang="en-US" sz="2000" dirty="0">
                <a:latin typeface="+mn-ea"/>
              </a:rPr>
              <a:t>에서 사용자 질문과 연관된 </a:t>
            </a:r>
            <a:r>
              <a:rPr lang="en-US" altLang="ko-KR" sz="2000" dirty="0">
                <a:latin typeface="+mn-ea"/>
              </a:rPr>
              <a:t>chunk</a:t>
            </a:r>
            <a:r>
              <a:rPr lang="ko-KR" altLang="en-US" sz="2000" dirty="0">
                <a:latin typeface="+mn-ea"/>
              </a:rPr>
              <a:t>를 뽑아내는 방법</a:t>
            </a:r>
          </a:p>
          <a:p>
            <a:pPr lvl="1"/>
            <a:r>
              <a:rPr lang="en-US" altLang="ko-KR" sz="1800" dirty="0">
                <a:latin typeface="+mn-ea"/>
              </a:rPr>
              <a:t>similarity</a:t>
            </a:r>
          </a:p>
          <a:p>
            <a:pPr lvl="1"/>
            <a:r>
              <a:rPr lang="en-US" altLang="ko-KR" sz="1800" dirty="0" err="1">
                <a:latin typeface="+mn-ea"/>
              </a:rPr>
              <a:t>mmr</a:t>
            </a:r>
            <a:r>
              <a:rPr lang="en-US" altLang="ko-KR" sz="1800" dirty="0">
                <a:latin typeface="+mn-ea"/>
              </a:rPr>
              <a:t> : </a:t>
            </a:r>
            <a:r>
              <a:rPr lang="en-US" altLang="ko-KR" sz="1800" dirty="0" err="1">
                <a:latin typeface="+mn-ea"/>
              </a:rPr>
              <a:t>max_marginal_relevance_search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유사한 것들 중에 가능하면 다양한 결과를 뽑아 내도록 한다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sz="1800" dirty="0" err="1">
                <a:latin typeface="+mn-ea"/>
              </a:rPr>
              <a:t>similarity_score_threshold</a:t>
            </a:r>
            <a:endParaRPr lang="ko-KR" altLang="en-US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FF5173C-F1BF-405D-ACC8-94B8621A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48" y="1691322"/>
            <a:ext cx="4448795" cy="4258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F460C7A-1E2D-4984-821B-E2A491DA0AD0}"/>
              </a:ext>
            </a:extLst>
          </p:cNvPr>
          <p:cNvSpPr txBox="1"/>
          <p:nvPr/>
        </p:nvSpPr>
        <p:spPr>
          <a:xfrm>
            <a:off x="7631723" y="6492240"/>
            <a:ext cx="44124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https://learn.deeplearning.ai/langchain-chat-with-your-data/lesson/5/retrieval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39D47A8-7165-4293-AE51-88599ABE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92" y="4510851"/>
            <a:ext cx="4109705" cy="921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9AC1EDB-BD90-459F-8D1A-EDFB40BCCA02}"/>
              </a:ext>
            </a:extLst>
          </p:cNvPr>
          <p:cNvSpPr txBox="1"/>
          <p:nvPr/>
        </p:nvSpPr>
        <p:spPr>
          <a:xfrm>
            <a:off x="4563743" y="5309030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MMR </a:t>
            </a:r>
            <a:r>
              <a:rPr lang="ko-KR" altLang="en-US" sz="1400" dirty="0">
                <a:latin typeface="+mn-ea"/>
              </a:rPr>
              <a:t>구현 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B7AF4EF-B548-49B8-84EE-22D0EE8B0CA8}"/>
              </a:ext>
            </a:extLst>
          </p:cNvPr>
          <p:cNvSpPr txBox="1"/>
          <p:nvPr/>
        </p:nvSpPr>
        <p:spPr>
          <a:xfrm>
            <a:off x="9365144" y="5462918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MMR </a:t>
            </a:r>
            <a:r>
              <a:rPr lang="ko-KR" altLang="en-US" sz="1400" dirty="0">
                <a:latin typeface="+mn-ea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320293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A97942-810E-4804-A8F7-1AA82551A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5836F90-3EC0-422F-8A99-136F9118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5091138" cy="4371517"/>
          </a:xfrm>
        </p:spPr>
        <p:txBody>
          <a:bodyPr/>
          <a:lstStyle/>
          <a:p>
            <a:r>
              <a:rPr lang="ko-KR" altLang="en-US" dirty="0"/>
              <a:t>파운데이션 모델</a:t>
            </a: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여름 </a:t>
            </a:r>
            <a:r>
              <a:rPr lang="ko-KR" altLang="en-US" dirty="0" err="1"/>
              <a:t>스텐퍼드에서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모델들을 </a:t>
            </a:r>
            <a:r>
              <a:rPr lang="ko-KR" altLang="en-US" dirty="0" err="1"/>
              <a:t>범주화한</a:t>
            </a:r>
            <a:r>
              <a:rPr lang="ko-KR" altLang="en-US" dirty="0"/>
              <a:t> 연구 논문에서 소개</a:t>
            </a:r>
            <a:endParaRPr lang="en-US" altLang="ko-KR" dirty="0"/>
          </a:p>
          <a:p>
            <a:pPr lvl="1"/>
            <a:r>
              <a:rPr lang="ko-KR" altLang="en-US" dirty="0"/>
              <a:t>방대한 양의 데이터를 </a:t>
            </a:r>
            <a:r>
              <a:rPr lang="en-US" altLang="ko-KR" dirty="0"/>
              <a:t>self-supervised </a:t>
            </a:r>
            <a:r>
              <a:rPr lang="ko-KR" altLang="en-US" dirty="0"/>
              <a:t>학습하여 특정 </a:t>
            </a:r>
            <a:r>
              <a:rPr lang="en-US" altLang="ko-KR" dirty="0"/>
              <a:t>task</a:t>
            </a:r>
            <a:r>
              <a:rPr lang="ko-KR" altLang="en-US" dirty="0"/>
              <a:t>를 지정하지 않아도</a:t>
            </a:r>
            <a:r>
              <a:rPr lang="en-US" altLang="ko-KR" dirty="0"/>
              <a:t>,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번역 등 다양한 </a:t>
            </a:r>
            <a:r>
              <a:rPr lang="en-US" altLang="ko-KR" dirty="0"/>
              <a:t>task</a:t>
            </a:r>
            <a:r>
              <a:rPr lang="ko-KR" altLang="en-US" dirty="0"/>
              <a:t>를 수행 할 수 있는 모델 등장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24598DCC-6C9B-4ED5-9A78-9F5C526AF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4" y="1691322"/>
            <a:ext cx="5591164" cy="381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6D7418C-5BC3-4E93-A1E8-3209C321FDBC}"/>
              </a:ext>
            </a:extLst>
          </p:cNvPr>
          <p:cNvSpPr txBox="1"/>
          <p:nvPr/>
        </p:nvSpPr>
        <p:spPr>
          <a:xfrm>
            <a:off x="6102927" y="6281851"/>
            <a:ext cx="59949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hlinkClick r:id="rId3"/>
              </a:rPr>
              <a:t>https://blogs.nvidia.co.kr/2023/04/04/what-are-foundation-models/</a:t>
            </a:r>
            <a:endParaRPr lang="en-US" altLang="ko-KR" sz="1000" dirty="0"/>
          </a:p>
          <a:p>
            <a:r>
              <a:rPr lang="en-US" altLang="ko-KR" sz="1000" dirty="0"/>
              <a:t>Rishi </a:t>
            </a:r>
            <a:r>
              <a:rPr lang="en-US" altLang="ko-KR" sz="1000" dirty="0" err="1"/>
              <a:t>Bommasani</a:t>
            </a:r>
            <a:r>
              <a:rPr lang="en-US" altLang="ko-KR" sz="1000" dirty="0"/>
              <a:t>, Drew A. Hudson, et al. "On the Opportunities and Risks of Foundation Models." </a:t>
            </a:r>
            <a:r>
              <a:rPr lang="en-US" altLang="ko-KR" sz="1000" dirty="0" err="1"/>
              <a:t>arXiv</a:t>
            </a:r>
            <a:r>
              <a:rPr lang="en-US" altLang="ko-KR" sz="1000" dirty="0"/>
              <a:t> preprint arXiv:2108.07258 (2022).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161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5FA6628-4451-4CAF-90FB-1D199F6A3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Chain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="" xmlns:a16="http://schemas.microsoft.com/office/drawing/2014/main" id="{7A1DCB16-029A-4A83-9418-4A830BB73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5775" y="1618743"/>
            <a:ext cx="4218630" cy="4561395"/>
          </a:xfrm>
          <a:prstGeom prst="rect">
            <a:avLst/>
          </a:prstGeom>
        </p:spPr>
      </p:pic>
      <p:pic>
        <p:nvPicPr>
          <p:cNvPr id="15" name="내용 개체 틀 14">
            <a:extLst>
              <a:ext uri="{FF2B5EF4-FFF2-40B4-BE49-F238E27FC236}">
                <a16:creationId xmlns="" xmlns:a16="http://schemas.microsoft.com/office/drawing/2014/main" id="{5A7A47D6-6F8C-44C1-BCFB-1EAAB09D7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1327" y="1618743"/>
            <a:ext cx="5049674" cy="2531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3822904-EA2F-41ED-A0BD-FADBAE80DE41}"/>
              </a:ext>
            </a:extLst>
          </p:cNvPr>
          <p:cNvSpPr txBox="1"/>
          <p:nvPr/>
        </p:nvSpPr>
        <p:spPr>
          <a:xfrm>
            <a:off x="2176852" y="4222717"/>
            <a:ext cx="392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Huggingface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pipeline </a:t>
            </a:r>
            <a:r>
              <a:rPr lang="ko-KR" altLang="en-US" sz="1400" dirty="0">
                <a:latin typeface="+mn-ea"/>
              </a:rPr>
              <a:t>객체 및 </a:t>
            </a:r>
            <a:r>
              <a:rPr lang="en-US" altLang="ko-KR" sz="1400" dirty="0" err="1">
                <a:latin typeface="+mn-ea"/>
              </a:rPr>
              <a:t>llm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객체 생성</a:t>
            </a:r>
            <a:endParaRPr lang="ko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54C5617-6E68-4B31-8262-157C2590954E}"/>
              </a:ext>
            </a:extLst>
          </p:cNvPr>
          <p:cNvSpPr txBox="1"/>
          <p:nvPr/>
        </p:nvSpPr>
        <p:spPr>
          <a:xfrm>
            <a:off x="7207726" y="6185468"/>
            <a:ext cx="3464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+mn-ea"/>
              </a:rPr>
              <a:t>PromptTemplate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및 </a:t>
            </a:r>
            <a:r>
              <a:rPr lang="en-US" altLang="ko-KR" sz="1400" dirty="0" err="1">
                <a:latin typeface="+mn-ea"/>
              </a:rPr>
              <a:t>LLMChain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객체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246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5B573F-0655-4F4F-B70D-6CA02D6B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</a:t>
            </a:r>
            <a:r>
              <a:rPr lang="ko-KR" altLang="en-US" dirty="0"/>
              <a:t>질문해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4B1AB3-E1C1-45C1-943A-61E3F39C0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1"/>
            <a:ext cx="4621176" cy="4049485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손홍민의</a:t>
            </a:r>
            <a:r>
              <a:rPr lang="ko-KR" altLang="en-US" sz="1600" dirty="0"/>
              <a:t> 아버지 이름은</a:t>
            </a:r>
            <a:r>
              <a:rPr lang="en-US" altLang="ko-KR" sz="1600" dirty="0"/>
              <a:t>? : </a:t>
            </a:r>
            <a:r>
              <a:rPr lang="ko-KR" altLang="en-US" sz="1600" dirty="0"/>
              <a:t>손웅정</a:t>
            </a:r>
          </a:p>
          <a:p>
            <a:r>
              <a:rPr lang="ko-KR" altLang="en-US" sz="1600" dirty="0"/>
              <a:t>김연아의 첫 </a:t>
            </a:r>
            <a:r>
              <a:rPr lang="en-US" altLang="ko-KR" sz="1600" dirty="0"/>
              <a:t>CF : KB</a:t>
            </a:r>
            <a:r>
              <a:rPr lang="ko-KR" altLang="en-US" sz="1600" dirty="0"/>
              <a:t>국민은행</a:t>
            </a:r>
          </a:p>
          <a:p>
            <a:r>
              <a:rPr lang="ko-KR" altLang="en-US" sz="1600" dirty="0"/>
              <a:t>김연경의 키는</a:t>
            </a:r>
            <a:r>
              <a:rPr lang="en-US" altLang="ko-KR" sz="1600" dirty="0"/>
              <a:t>? : 192cm</a:t>
            </a:r>
          </a:p>
          <a:p>
            <a:r>
              <a:rPr lang="ko-KR" altLang="en-US" sz="1600" dirty="0"/>
              <a:t>박찬호 고등학교</a:t>
            </a:r>
            <a:r>
              <a:rPr lang="en-US" altLang="ko-KR" sz="1600" dirty="0"/>
              <a:t>? : </a:t>
            </a:r>
            <a:r>
              <a:rPr lang="ko-KR" altLang="en-US" sz="1600" dirty="0"/>
              <a:t>공주고등학교</a:t>
            </a:r>
          </a:p>
          <a:p>
            <a:r>
              <a:rPr lang="ko-KR" altLang="en-US" sz="1600" dirty="0"/>
              <a:t>박찬호가 출연한 영화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서울서칭</a:t>
            </a:r>
            <a:endParaRPr lang="en-US" altLang="ko-KR" sz="1600" dirty="0"/>
          </a:p>
          <a:p>
            <a:r>
              <a:rPr lang="ko-KR" altLang="en-US" sz="1600" dirty="0"/>
              <a:t>김연아가 졸업한 고등학교 </a:t>
            </a:r>
            <a:r>
              <a:rPr lang="en-US" altLang="ko-KR" sz="1600" dirty="0"/>
              <a:t>: </a:t>
            </a:r>
            <a:r>
              <a:rPr lang="ko-KR" altLang="en-US" sz="1600" dirty="0"/>
              <a:t>수리고등학교</a:t>
            </a:r>
            <a:endParaRPr lang="en-US" altLang="ko-KR" sz="1600" dirty="0"/>
          </a:p>
          <a:p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Retrieval</a:t>
            </a:r>
            <a:r>
              <a:rPr lang="ko-KR" altLang="en-US" sz="1600" dirty="0"/>
              <a:t> 되는 문서에 따라 답의 품질이 결정 된다</a:t>
            </a:r>
            <a:r>
              <a:rPr lang="en-US" altLang="ko-KR" sz="1600" dirty="0"/>
              <a:t>.</a:t>
            </a:r>
          </a:p>
          <a:p>
            <a:endParaRPr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CCA967E-946F-4152-9A97-D3EB3770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86" y="1781964"/>
            <a:ext cx="6411220" cy="40963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E8DFC35-3C73-440D-9677-7E69F4540472}"/>
              </a:ext>
            </a:extLst>
          </p:cNvPr>
          <p:cNvSpPr txBox="1"/>
          <p:nvPr/>
        </p:nvSpPr>
        <p:spPr>
          <a:xfrm>
            <a:off x="10071505" y="3122228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참고 문서 수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8287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AC2632-DB5E-4DE1-8FAD-8256F938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Retrieval</a:t>
            </a:r>
            <a:r>
              <a:rPr lang="ko-KR" altLang="en-US" dirty="0"/>
              <a:t> 품질을 올리는 기법들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D475BF-5E19-436A-A936-7FC53C715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Retriever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“</a:t>
            </a:r>
            <a:r>
              <a:rPr lang="ko-KR" altLang="en-US" sz="2000" dirty="0">
                <a:latin typeface="+mn-ea"/>
              </a:rPr>
              <a:t>콩떡같이 말해도 찰떡같이 알아들어야 한다</a:t>
            </a:r>
            <a:r>
              <a:rPr lang="en-US" altLang="ko-KR" sz="2000" dirty="0" smtClean="0">
                <a:latin typeface="+mn-ea"/>
              </a:rPr>
              <a:t>.”</a:t>
            </a:r>
          </a:p>
          <a:p>
            <a:pPr lvl="1"/>
            <a:r>
              <a:rPr lang="en-US" altLang="ko-KR" sz="1800" b="1" dirty="0" smtClean="0">
                <a:latin typeface="+mn-ea"/>
              </a:rPr>
              <a:t>Multi-query</a:t>
            </a: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  <a:sym typeface="Wingdings" panose="05000000000000000000" pitchFamily="2" charset="2"/>
              </a:rPr>
              <a:t>Retriever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latin typeface="+mn-ea"/>
              </a:rPr>
              <a:t>[Demo</a:t>
            </a:r>
            <a:r>
              <a:rPr lang="en-US" altLang="ko-KR" sz="1800" dirty="0">
                <a:latin typeface="+mn-ea"/>
              </a:rPr>
              <a:t>] : </a:t>
            </a:r>
            <a:r>
              <a:rPr lang="ko-KR" altLang="en-US" sz="1800" dirty="0" smtClean="0">
                <a:latin typeface="+mn-ea"/>
              </a:rPr>
              <a:t>사용자의 질문을 보완하는 복수개의 질문을 </a:t>
            </a:r>
            <a:r>
              <a:rPr lang="en-US" altLang="ko-KR" sz="1800" dirty="0" smtClean="0">
                <a:latin typeface="+mn-ea"/>
              </a:rPr>
              <a:t>LLM</a:t>
            </a:r>
            <a:r>
              <a:rPr lang="ko-KR" altLang="en-US" sz="1800" dirty="0" smtClean="0">
                <a:latin typeface="+mn-ea"/>
              </a:rPr>
              <a:t>을 통해 만든다</a:t>
            </a:r>
            <a:endParaRPr lang="en-US" altLang="ko-KR" sz="18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질문과 </a:t>
            </a:r>
            <a:r>
              <a:rPr lang="ko-KR" altLang="en-US" sz="2000" dirty="0">
                <a:latin typeface="+mn-ea"/>
              </a:rPr>
              <a:t>관련된 앞뒤 문맥을 잘 전달 해야 한다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Parent-document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Retriever : 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전달하는 문서의 상위 문서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전체 배경이 포함된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를 함께 전달 한다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오래된 자료는 덜 참조하게 하고 싶다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Time-Weighted Vector Retriever</a:t>
            </a:r>
          </a:p>
          <a:p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문맥 뿐만 아니라 토큰이 확실하게 포함된 검색을 하고 싶다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lvl="1"/>
            <a:r>
              <a:rPr lang="en-US" altLang="ko-KR" sz="1800" b="1" dirty="0" smtClean="0">
                <a:latin typeface="+mn-ea"/>
                <a:sym typeface="Wingdings" panose="05000000000000000000" pitchFamily="2" charset="2"/>
              </a:rPr>
              <a:t>Ensemble </a:t>
            </a:r>
            <a:r>
              <a:rPr lang="en-US" altLang="ko-KR" sz="1800" b="1" dirty="0">
                <a:latin typeface="+mn-ea"/>
                <a:sym typeface="Wingdings" panose="05000000000000000000" pitchFamily="2" charset="2"/>
              </a:rPr>
              <a:t>Retriever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n-ea"/>
              </a:rPr>
              <a:t>[Demo]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: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Sparse Retriever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와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Dense Retriever</a:t>
            </a:r>
            <a:r>
              <a:rPr lang="ko-KR" altLang="en-US" sz="1800" dirty="0">
                <a:latin typeface="+mn-ea"/>
                <a:sym typeface="Wingdings" panose="05000000000000000000" pitchFamily="2" charset="2"/>
              </a:rPr>
              <a:t>의 장점을 모두 </a:t>
            </a:r>
            <a:r>
              <a:rPr lang="ko-KR" altLang="en-US" sz="1800" dirty="0" smtClean="0">
                <a:latin typeface="+mn-ea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n-ea"/>
              </a:rPr>
              <a:t>RAG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Source Document</a:t>
            </a:r>
            <a:r>
              <a:rPr lang="ko-KR" altLang="en-US" sz="2000" dirty="0">
                <a:latin typeface="+mn-ea"/>
              </a:rPr>
              <a:t>가 많을 수록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중간 순서는 무시</a:t>
            </a:r>
          </a:p>
          <a:p>
            <a:pPr lvl="1"/>
            <a:r>
              <a:rPr lang="en-US" altLang="ko-KR" sz="1800" dirty="0">
                <a:latin typeface="+mn-ea"/>
              </a:rPr>
              <a:t>Long Context Order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Retriever</a:t>
            </a:r>
            <a:endParaRPr lang="ko-KR" altLang="en-US" sz="18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6673733-5277-4AE4-A735-388BED1DB362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2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3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96575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1E573-F54A-4011-94BE-B55EDA40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</a:t>
            </a:r>
            <a:r>
              <a:rPr lang="en-US" altLang="ko-KR" dirty="0" err="1"/>
              <a:t>Muti</a:t>
            </a:r>
            <a:r>
              <a:rPr lang="en-US" altLang="ko-KR" dirty="0"/>
              <a:t>-Query Retriever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98C161-E98E-44DE-9A3D-E89390CF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콩떡같이 말해도 찰떡같이 </a:t>
            </a:r>
            <a:r>
              <a:rPr lang="ko-KR" altLang="en-US" dirty="0" err="1"/>
              <a:t>알아들게</a:t>
            </a:r>
            <a:r>
              <a:rPr lang="ko-KR" altLang="en-US" dirty="0"/>
              <a:t> 하기 위해</a:t>
            </a:r>
            <a:r>
              <a:rPr lang="en-US" altLang="ko-KR" dirty="0"/>
              <a:t>, </a:t>
            </a:r>
            <a:r>
              <a:rPr lang="ko-KR" altLang="en-US" dirty="0"/>
              <a:t>사용자 질문을 여러 개의 유사 질문으로 재생성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481A7B4-BA38-4C94-87B4-9AF3F5EE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161" y="2815571"/>
            <a:ext cx="7570273" cy="3364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CECA95-D2C2-469C-9C12-620D90873DFC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3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4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4293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1E573-F54A-4011-94BE-B55EDA40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Parent-Document Retriever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="" xmlns:a16="http://schemas.microsoft.com/office/drawing/2014/main" id="{A1AECF0B-B0A6-4C99-B67F-12E03B1F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 문서의 부모 문서를 참고하므로</a:t>
            </a:r>
            <a:r>
              <a:rPr lang="en-US" altLang="ko-KR" dirty="0"/>
              <a:t>, </a:t>
            </a:r>
            <a:r>
              <a:rPr lang="ko-KR" altLang="en-US" dirty="0"/>
              <a:t>조금 더 맥락을 담아 </a:t>
            </a:r>
            <a:r>
              <a:rPr lang="en-US" altLang="ko-KR" dirty="0"/>
              <a:t>LLM</a:t>
            </a:r>
            <a:r>
              <a:rPr lang="ko-KR" altLang="en-US" dirty="0"/>
              <a:t>에게 제공</a:t>
            </a:r>
          </a:p>
        </p:txBody>
      </p:sp>
      <p:pic>
        <p:nvPicPr>
          <p:cNvPr id="8" name="내용 개체 틀 4">
            <a:extLst>
              <a:ext uri="{FF2B5EF4-FFF2-40B4-BE49-F238E27FC236}">
                <a16:creationId xmlns="" xmlns:a16="http://schemas.microsoft.com/office/drawing/2014/main" id="{664B5E90-6CF1-4C64-8663-41BBE2F0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54" y="2910912"/>
            <a:ext cx="7490491" cy="3269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1F945A-D6B5-4DBB-9563-9BC3F8845CD3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3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4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44265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DC1BD53-6808-4D09-9117-FC04B0548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+mn-ea"/>
                <a:sym typeface="Wingdings" panose="05000000000000000000" pitchFamily="2" charset="2"/>
              </a:rPr>
              <a:t>Time-Weighted Vector Retriever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E3B180F-E381-413D-A7EE-36913696D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가장 최근에 이용된 문서를 기준으로 먼저 참고 하도록 가중치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831F5BE-7B81-4B4A-B4ED-D2EC67526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50" y="2676218"/>
            <a:ext cx="8327300" cy="3284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70B943-C2A6-45D0-9375-06D6875C113D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3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4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935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1E573-F54A-4011-94BE-B55EDA40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>
                <a:latin typeface="+mn-ea"/>
                <a:sym typeface="Wingdings" panose="05000000000000000000" pitchFamily="2" charset="2"/>
              </a:rPr>
              <a:t>[Demo] Ensemble Retriever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198C161-E98E-44DE-9A3D-E89390CF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Sparse Retriever</a:t>
            </a:r>
            <a:r>
              <a:rPr lang="ko-KR" altLang="en-US" dirty="0"/>
              <a:t>인 </a:t>
            </a:r>
            <a:r>
              <a:rPr lang="en-US" altLang="ko-KR" dirty="0">
                <a:hlinkClick r:id="rId3"/>
              </a:rPr>
              <a:t>BM25</a:t>
            </a:r>
            <a:r>
              <a:rPr lang="ko-KR" altLang="en-US" dirty="0"/>
              <a:t>와 결합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9F4FCC0-D4D2-43B0-B601-B70E657D6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386" y="2286052"/>
            <a:ext cx="6882066" cy="3609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362E829-8DA1-4951-8219-6398DEE44261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5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6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1293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DF0BF7-EFAB-4619-85AB-5836DCE7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Long Context Reorder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9D5657-BEF2-4934-B262-290B57129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RAG</a:t>
            </a:r>
            <a:r>
              <a:rPr lang="ko-KR" altLang="en-US" dirty="0"/>
              <a:t>의 </a:t>
            </a:r>
            <a:r>
              <a:rPr lang="en-US" altLang="ko-KR" dirty="0"/>
              <a:t>Source Document</a:t>
            </a:r>
            <a:r>
              <a:rPr lang="ko-KR" altLang="en-US" dirty="0"/>
              <a:t>가 많을 수록</a:t>
            </a:r>
            <a:r>
              <a:rPr lang="en-US" altLang="ko-KR" dirty="0"/>
              <a:t>, </a:t>
            </a:r>
            <a:r>
              <a:rPr lang="ko-KR" altLang="en-US" dirty="0"/>
              <a:t>중간 순서는 무시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0F8D8D9-16A2-4513-AD46-A15357A4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33" y="2497540"/>
            <a:ext cx="8327300" cy="3741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362E829-8DA1-4951-8219-6398DEE44261}"/>
              </a:ext>
            </a:extLst>
          </p:cNvPr>
          <p:cNvSpPr txBox="1"/>
          <p:nvPr/>
        </p:nvSpPr>
        <p:spPr>
          <a:xfrm>
            <a:off x="8596366" y="6317615"/>
            <a:ext cx="3412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>
                <a:hlinkClick r:id="rId3"/>
              </a:rPr>
              <a:t>https://youtu.be/J2AsmUODBak?si=rUpyj7-OamNM47n8</a:t>
            </a:r>
            <a:endParaRPr lang="en-US" altLang="ko-KR" sz="1000" dirty="0"/>
          </a:p>
          <a:p>
            <a:pPr algn="ctr"/>
            <a:r>
              <a:rPr lang="en-US" altLang="ko-KR" sz="1000" dirty="0">
                <a:hlinkClick r:id="rId4"/>
              </a:rPr>
              <a:t>https://youtu.be/ehP4vphl_Us?si=_mORI1sE0Hf2TVUq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58557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729128A-362E-4676-8D18-B899A56B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유첨</a:t>
            </a:r>
            <a:r>
              <a:rPr lang="en-US" altLang="ko-KR" dirty="0"/>
              <a:t>] Open AI </a:t>
            </a:r>
            <a:r>
              <a:rPr lang="ko-KR" altLang="en-US" dirty="0"/>
              <a:t>비용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B2B39B4-EC6D-4781-9E31-203EA956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32" y="1386622"/>
            <a:ext cx="4914147" cy="46841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85557CB-68F3-4596-9573-8C708654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78" y="1386622"/>
            <a:ext cx="5298121" cy="49790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488349" y="6484043"/>
            <a:ext cx="55204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https://ridibooks.com/books/1160000139?_rdt_sid=category_bestsellers&amp;_rdt_idx=1&amp;_rdt_arg=2220</a:t>
            </a:r>
          </a:p>
        </p:txBody>
      </p:sp>
    </p:spTree>
    <p:extLst>
      <p:ext uri="{BB962C8B-B14F-4D97-AF65-F5344CB8AC3E}">
        <p14:creationId xmlns:p14="http://schemas.microsoft.com/office/powerpoint/2010/main" val="2501106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18B6E5-38E0-4A39-9562-01FACC4D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유첨</a:t>
            </a:r>
            <a:r>
              <a:rPr lang="en-US" altLang="ko-KR" dirty="0"/>
              <a:t>] </a:t>
            </a:r>
            <a:r>
              <a:rPr lang="en-US" altLang="ko-KR" dirty="0" err="1"/>
              <a:t>LoRA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="" xmlns:a16="http://schemas.microsoft.com/office/drawing/2014/main" id="{99DE3E8B-B08E-4F2F-ACFF-A4BD15B20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866" y="1828800"/>
            <a:ext cx="779896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CAC90A-892E-4652-B80E-8D717FC0B539}"/>
              </a:ext>
            </a:extLst>
          </p:cNvPr>
          <p:cNvSpPr txBox="1"/>
          <p:nvPr/>
        </p:nvSpPr>
        <p:spPr>
          <a:xfrm>
            <a:off x="8711920" y="6492240"/>
            <a:ext cx="3380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https://youtu.be/WWaPGDS7ZQs?si=BFyN8MTOmhILhWY6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400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AA549C4-B7F0-457D-AFE5-E0EFFA9C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94" y="2905919"/>
            <a:ext cx="6882066" cy="33237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EFE884-8BA7-4852-8756-6C1562BD7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CAF7BE-AA18-4B54-BC2F-78205023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362385" cy="1261579"/>
          </a:xfrm>
        </p:spPr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모델의 계보</a:t>
            </a:r>
            <a:endParaRPr lang="en-US" altLang="ko-KR" dirty="0"/>
          </a:p>
          <a:p>
            <a:pPr lvl="1"/>
            <a:r>
              <a:rPr lang="ko-KR" altLang="en-US" dirty="0"/>
              <a:t>GPT-3의 등장 이후 모델 크기는 점점 커지고, 범용 </a:t>
            </a:r>
            <a:r>
              <a:rPr lang="ko-KR" altLang="en-US" dirty="0" err="1"/>
              <a:t>Task의</a:t>
            </a:r>
            <a:r>
              <a:rPr lang="ko-KR" altLang="en-US" dirty="0"/>
              <a:t> 성능이 향상 되었으며 이후 </a:t>
            </a:r>
            <a:r>
              <a:rPr lang="ko-KR" altLang="en-US" dirty="0" err="1"/>
              <a:t>ChatGPT</a:t>
            </a:r>
            <a:r>
              <a:rPr lang="ko-KR" altLang="en-US" dirty="0"/>
              <a:t>, </a:t>
            </a:r>
            <a:r>
              <a:rPr lang="ko-KR" altLang="en-US" dirty="0" err="1"/>
              <a:t>Bard</a:t>
            </a:r>
            <a:r>
              <a:rPr lang="ko-KR" altLang="en-US" dirty="0"/>
              <a:t> 등 </a:t>
            </a:r>
            <a:r>
              <a:rPr lang="ko-KR" altLang="en-US" dirty="0" err="1"/>
              <a:t>LLM기반</a:t>
            </a:r>
            <a:r>
              <a:rPr lang="ko-KR" altLang="en-US" dirty="0"/>
              <a:t> 서비스들이 출시 됨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3640B2-59EC-4BF6-B7AE-733B833EBEE2}"/>
              </a:ext>
            </a:extLst>
          </p:cNvPr>
          <p:cNvSpPr txBox="1"/>
          <p:nvPr/>
        </p:nvSpPr>
        <p:spPr>
          <a:xfrm>
            <a:off x="6782637" y="6548141"/>
            <a:ext cx="53712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`</a:t>
            </a:r>
            <a:r>
              <a:rPr lang="ko-KR" altLang="en-US" sz="1000" dirty="0" err="1"/>
              <a:t>Zhao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Wayne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Xin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et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al</a:t>
            </a:r>
            <a:r>
              <a:rPr lang="ko-KR" altLang="en-US" sz="1000" dirty="0"/>
              <a:t>. "</a:t>
            </a:r>
            <a:r>
              <a:rPr lang="ko-KR" altLang="en-US" sz="1000" dirty="0" err="1"/>
              <a:t>A</a:t>
            </a:r>
            <a:r>
              <a:rPr lang="ko-KR" altLang="en-US" sz="1000" dirty="0"/>
              <a:t> </a:t>
            </a:r>
            <a:r>
              <a:rPr lang="ko-KR" altLang="en-US" sz="1000" dirty="0" err="1"/>
              <a:t>survey</a:t>
            </a:r>
            <a:r>
              <a:rPr lang="ko-KR" altLang="en-US" sz="1000" dirty="0"/>
              <a:t> of </a:t>
            </a:r>
            <a:r>
              <a:rPr lang="ko-KR" altLang="en-US" sz="1000" dirty="0" err="1"/>
              <a:t>large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language</a:t>
            </a:r>
            <a:r>
              <a:rPr lang="ko-KR" altLang="en-US" sz="1000" dirty="0"/>
              <a:t> </a:t>
            </a:r>
            <a:r>
              <a:rPr lang="ko-KR" altLang="en-US" sz="1000" dirty="0" err="1"/>
              <a:t>models</a:t>
            </a:r>
            <a:r>
              <a:rPr lang="ko-KR" altLang="en-US" sz="1000" dirty="0"/>
              <a:t>." </a:t>
            </a:r>
            <a:r>
              <a:rPr lang="ko-KR" altLang="en-US" sz="1000" dirty="0" err="1"/>
              <a:t>arXiv</a:t>
            </a:r>
            <a:r>
              <a:rPr lang="ko-KR" altLang="en-US" sz="1000" dirty="0"/>
              <a:t> </a:t>
            </a:r>
            <a:r>
              <a:rPr lang="ko-KR" altLang="en-US" sz="1000" dirty="0" err="1"/>
              <a:t>preprint</a:t>
            </a:r>
            <a:r>
              <a:rPr lang="ko-KR" altLang="en-US" sz="1000" dirty="0"/>
              <a:t> arXiv:2023.18223 (2023).</a:t>
            </a:r>
          </a:p>
        </p:txBody>
      </p:sp>
    </p:spTree>
    <p:extLst>
      <p:ext uri="{BB962C8B-B14F-4D97-AF65-F5344CB8AC3E}">
        <p14:creationId xmlns:p14="http://schemas.microsoft.com/office/powerpoint/2010/main" val="105332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2D1DF7-0AF0-4563-A3A2-150E45EE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유첨</a:t>
            </a:r>
            <a:r>
              <a:rPr lang="en-US" altLang="ko-KR" dirty="0"/>
              <a:t>] Sparse/Dense Retriever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C8F3C1FB-4F18-4D4F-80B0-8C25B135B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49" y="1828800"/>
            <a:ext cx="9046202" cy="4351338"/>
          </a:xfrm>
        </p:spPr>
      </p:pic>
    </p:spTree>
    <p:extLst>
      <p:ext uri="{BB962C8B-B14F-4D97-AF65-F5344CB8AC3E}">
        <p14:creationId xmlns:p14="http://schemas.microsoft.com/office/powerpoint/2010/main" val="269656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01A01B-431B-41BA-98AA-1F4FE210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52E21F7-7D2D-42BE-83DC-AFB5AE7B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sLM</a:t>
            </a:r>
            <a:r>
              <a:rPr lang="ko-KR" altLang="en-US" dirty="0"/>
              <a:t>은 </a:t>
            </a:r>
            <a:r>
              <a:rPr lang="en-US" altLang="ko-KR" dirty="0"/>
              <a:t>parameter</a:t>
            </a:r>
            <a:r>
              <a:rPr lang="ko-KR" altLang="en-US" dirty="0"/>
              <a:t>의 </a:t>
            </a:r>
            <a:r>
              <a:rPr lang="ko-KR" altLang="en-US" dirty="0" smtClean="0"/>
              <a:t>수가 </a:t>
            </a:r>
            <a:r>
              <a:rPr lang="en-US" altLang="ko-KR" dirty="0" smtClean="0"/>
              <a:t>LLM</a:t>
            </a:r>
            <a:r>
              <a:rPr lang="ko-KR" altLang="en-US" dirty="0"/>
              <a:t>대비 상대적으로 적은 </a:t>
            </a:r>
            <a:r>
              <a:rPr lang="en-US" altLang="ko-KR" dirty="0"/>
              <a:t>LM</a:t>
            </a:r>
          </a:p>
          <a:p>
            <a:r>
              <a:rPr lang="ko-KR" altLang="en-US" dirty="0"/>
              <a:t>학습과 사용에 비용이 적게 들지만</a:t>
            </a:r>
            <a:r>
              <a:rPr lang="en-US" altLang="ko-KR" dirty="0"/>
              <a:t>, retrieval </a:t>
            </a:r>
            <a:r>
              <a:rPr lang="ko-KR" altLang="en-US" dirty="0"/>
              <a:t>품질에 영향을 많이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retrieval </a:t>
            </a:r>
            <a:r>
              <a:rPr lang="ko-KR" altLang="en-US" dirty="0"/>
              <a:t>기술들이 계속 개발되고 있다</a:t>
            </a:r>
          </a:p>
        </p:txBody>
      </p:sp>
    </p:spTree>
    <p:extLst>
      <p:ext uri="{BB962C8B-B14F-4D97-AF65-F5344CB8AC3E}">
        <p14:creationId xmlns:p14="http://schemas.microsoft.com/office/powerpoint/2010/main" val="58188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Q&amp;A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0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A2F1FA7-9950-4C4A-91B4-0F89F6C8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모델의 분류 </a:t>
            </a:r>
            <a:r>
              <a:rPr lang="en-US" altLang="ko-KR" dirty="0"/>
              <a:t>– Open/Closed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B640400-13AC-45EB-B29F-D23B6BCC6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4756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Closed Source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73F9554D-E248-496B-8EEB-9F6B17D68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0445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Open Source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BAAB023-F8BD-4B4D-8266-51CBA6B99DD6}"/>
              </a:ext>
            </a:extLst>
          </p:cNvPr>
          <p:cNvSpPr txBox="1"/>
          <p:nvPr/>
        </p:nvSpPr>
        <p:spPr>
          <a:xfrm>
            <a:off x="8571244" y="6513342"/>
            <a:ext cx="35513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https://youtu.be/XwlLeVhWCCc?si=egIOSmdAbQjaXSRx&amp;t=381</a:t>
            </a:r>
            <a:endParaRPr lang="ko-KR" altLang="en-US" sz="1000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AF192A0-278F-4482-80CC-6F0501ABE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5" y="2388555"/>
            <a:ext cx="4053022" cy="2435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9759D87-7CD2-4F0B-86B0-C7A85BABD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71" y="2276216"/>
            <a:ext cx="3995793" cy="2660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9AA9E19-884F-4942-8697-D218C83710EE}"/>
              </a:ext>
            </a:extLst>
          </p:cNvPr>
          <p:cNvSpPr txBox="1"/>
          <p:nvPr/>
        </p:nvSpPr>
        <p:spPr>
          <a:xfrm>
            <a:off x="979865" y="5165240"/>
            <a:ext cx="4482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장점 </a:t>
            </a:r>
            <a:r>
              <a:rPr lang="en-US" altLang="ko-KR" sz="1600" dirty="0"/>
              <a:t>: </a:t>
            </a:r>
            <a:r>
              <a:rPr lang="ko-KR" altLang="en-US" sz="1600" dirty="0"/>
              <a:t>뛰어난 성능</a:t>
            </a:r>
            <a:r>
              <a:rPr lang="en-US" altLang="ko-KR" sz="1600" dirty="0"/>
              <a:t>, API</a:t>
            </a:r>
            <a:r>
              <a:rPr lang="ko-KR" altLang="en-US" sz="1600" dirty="0"/>
              <a:t>방식의 편리한 사용성</a:t>
            </a:r>
            <a:endParaRPr lang="en-US" altLang="ko-KR" sz="1600" dirty="0"/>
          </a:p>
          <a:p>
            <a:r>
              <a:rPr lang="ko-KR" altLang="en-US" sz="1600" dirty="0"/>
              <a:t>단점 </a:t>
            </a:r>
            <a:r>
              <a:rPr lang="en-US" altLang="ko-KR" sz="1600" dirty="0"/>
              <a:t>: </a:t>
            </a:r>
            <a:r>
              <a:rPr lang="ko-KR" altLang="en-US" sz="1600" dirty="0"/>
              <a:t>보장할 수 없는 보안</a:t>
            </a:r>
            <a:r>
              <a:rPr lang="en-US" altLang="ko-KR" sz="1600" dirty="0"/>
              <a:t>, API </a:t>
            </a:r>
            <a:r>
              <a:rPr lang="ko-KR" altLang="en-US" sz="1600" dirty="0"/>
              <a:t>호출 비용 발생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FF336D-E3DF-408B-BF4D-F22CC1C683B2}"/>
              </a:ext>
            </a:extLst>
          </p:cNvPr>
          <p:cNvSpPr txBox="1"/>
          <p:nvPr/>
        </p:nvSpPr>
        <p:spPr>
          <a:xfrm>
            <a:off x="6135282" y="5135372"/>
            <a:ext cx="44823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장점 </a:t>
            </a:r>
            <a:r>
              <a:rPr lang="en-US" altLang="ko-KR" sz="1600" dirty="0"/>
              <a:t>: Closed source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못지</a:t>
            </a:r>
            <a:r>
              <a:rPr lang="ko-KR" altLang="en-US" sz="1600" dirty="0"/>
              <a:t> 않는 성능</a:t>
            </a:r>
            <a:r>
              <a:rPr lang="en-US" altLang="ko-KR" sz="1600" dirty="0"/>
              <a:t>, </a:t>
            </a:r>
            <a:r>
              <a:rPr lang="ko-KR" altLang="en-US" sz="1600" dirty="0"/>
              <a:t>높은 보안성</a:t>
            </a:r>
            <a:r>
              <a:rPr lang="en-US" altLang="ko-KR" sz="1600" dirty="0"/>
              <a:t>, </a:t>
            </a:r>
            <a:r>
              <a:rPr lang="ko-KR" altLang="en-US" sz="1600" dirty="0"/>
              <a:t>낮은 비용</a:t>
            </a:r>
            <a:endParaRPr lang="en-US" altLang="ko-KR" sz="1600" dirty="0"/>
          </a:p>
          <a:p>
            <a:r>
              <a:rPr lang="ko-KR" altLang="en-US" sz="1600" dirty="0"/>
              <a:t>단점 </a:t>
            </a:r>
            <a:r>
              <a:rPr lang="en-US" altLang="ko-KR" sz="1600" dirty="0"/>
              <a:t>: </a:t>
            </a:r>
            <a:r>
              <a:rPr lang="ko-KR" altLang="en-US" sz="1600" dirty="0"/>
              <a:t>높은 개발 난이도</a:t>
            </a:r>
            <a:r>
              <a:rPr lang="en-US" altLang="ko-KR" sz="1600" dirty="0"/>
              <a:t>, GPU</a:t>
            </a:r>
            <a:r>
              <a:rPr lang="ko-KR" altLang="en-US" sz="1600" dirty="0"/>
              <a:t> 서버 필요</a:t>
            </a:r>
          </a:p>
        </p:txBody>
      </p:sp>
    </p:spTree>
    <p:extLst>
      <p:ext uri="{BB962C8B-B14F-4D97-AF65-F5344CB8AC3E}">
        <p14:creationId xmlns:p14="http://schemas.microsoft.com/office/powerpoint/2010/main" val="165609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B970CDD-9034-4595-A4D2-70C8F784F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 </a:t>
            </a:r>
            <a:r>
              <a:rPr lang="ko-KR" altLang="en-US" dirty="0"/>
              <a:t>모델의 분류 </a:t>
            </a:r>
            <a:r>
              <a:rPr lang="en-US" altLang="ko-KR" dirty="0"/>
              <a:t>– Large/Small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E9E7C614-DA53-4D90-84BE-CC97BEACAD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ea"/>
              </a:rPr>
              <a:t>용어 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sLLM</a:t>
            </a:r>
            <a:r>
              <a:rPr lang="en-US" altLang="ko-KR" sz="1400" dirty="0">
                <a:latin typeface="+mn-ea"/>
              </a:rPr>
              <a:t> : LLM</a:t>
            </a:r>
            <a:r>
              <a:rPr lang="ko-KR" altLang="en-US" sz="1400" dirty="0">
                <a:latin typeface="+mn-ea"/>
              </a:rPr>
              <a:t>대비 상대적으로 작은 언어모델을 가리키는 용어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sLLM</a:t>
            </a:r>
            <a:r>
              <a:rPr lang="en-US" altLang="ko-KR" sz="1400" dirty="0">
                <a:latin typeface="+mn-ea"/>
              </a:rPr>
              <a:t>(Small LMM)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sLM(Small Language Model)</a:t>
            </a:r>
            <a:r>
              <a:rPr lang="ko-KR" altLang="en-US" sz="1400" dirty="0">
                <a:latin typeface="+mn-ea"/>
              </a:rPr>
              <a:t>로 용어가 정리 되어 가고 있음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매개변수 </a:t>
            </a:r>
            <a:r>
              <a:rPr lang="en-US" altLang="ko-KR" sz="1400" dirty="0">
                <a:latin typeface="+mn-ea"/>
              </a:rPr>
              <a:t>300, 340</a:t>
            </a:r>
            <a:r>
              <a:rPr lang="ko-KR" altLang="en-US" sz="1400" dirty="0" err="1">
                <a:latin typeface="+mn-ea"/>
              </a:rPr>
              <a:t>억개</a:t>
            </a:r>
            <a:r>
              <a:rPr lang="en-US" altLang="ko-KR" sz="1400" dirty="0">
                <a:latin typeface="+mn-ea"/>
              </a:rPr>
              <a:t>(30B, 34B) </a:t>
            </a:r>
            <a:r>
              <a:rPr lang="ko-KR" altLang="en-US" sz="1400" dirty="0">
                <a:latin typeface="+mn-ea"/>
              </a:rPr>
              <a:t>이하 모델을 지칭 </a:t>
            </a:r>
            <a:endParaRPr lang="en-US" altLang="ko-KR" sz="14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LLM </a:t>
            </a:r>
            <a:r>
              <a:rPr lang="ko-KR" altLang="en-US" sz="1600" dirty="0">
                <a:latin typeface="+mn-ea"/>
              </a:rPr>
              <a:t>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sLM </a:t>
            </a:r>
            <a:r>
              <a:rPr lang="ko-KR" altLang="en-US" sz="1600" dirty="0">
                <a:latin typeface="+mn-ea"/>
              </a:rPr>
              <a:t>비교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LLM</a:t>
            </a:r>
          </a:p>
          <a:p>
            <a:pPr lvl="2"/>
            <a:r>
              <a:rPr lang="ko-KR" altLang="en-US" sz="1200" dirty="0">
                <a:latin typeface="+mn-ea"/>
              </a:rPr>
              <a:t>구글 </a:t>
            </a:r>
            <a:r>
              <a:rPr lang="en-US" altLang="ko-KR" sz="1200" dirty="0" err="1">
                <a:latin typeface="+mn-ea"/>
              </a:rPr>
              <a:t>PaLM</a:t>
            </a:r>
            <a:r>
              <a:rPr lang="en-US" altLang="ko-KR" sz="1200" dirty="0">
                <a:latin typeface="+mn-ea"/>
              </a:rPr>
              <a:t> : 5400</a:t>
            </a:r>
            <a:r>
              <a:rPr lang="ko-KR" altLang="en-US" sz="1200" dirty="0" err="1">
                <a:latin typeface="+mn-ea"/>
              </a:rPr>
              <a:t>억개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학습 기간 슈퍼 컴퓨터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대로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일 </a:t>
            </a:r>
            <a:endParaRPr lang="en-US" altLang="ko-KR" sz="1200" dirty="0">
              <a:latin typeface="+mn-ea"/>
            </a:endParaRPr>
          </a:p>
          <a:p>
            <a:pPr lvl="2"/>
            <a:r>
              <a:rPr lang="en-US" altLang="ko-KR" sz="1200" dirty="0" err="1">
                <a:latin typeface="+mn-ea"/>
              </a:rPr>
              <a:t>OpenAI</a:t>
            </a:r>
            <a:r>
              <a:rPr lang="en-US" altLang="ko-KR" sz="1200" dirty="0">
                <a:latin typeface="+mn-ea"/>
              </a:rPr>
              <a:t> GPT-3 : 1750</a:t>
            </a:r>
            <a:r>
              <a:rPr lang="ko-KR" altLang="en-US" sz="1200" dirty="0" err="1">
                <a:latin typeface="+mn-ea"/>
              </a:rPr>
              <a:t>억개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학습 비용 </a:t>
            </a:r>
            <a:r>
              <a:rPr lang="en-US" altLang="ko-KR" sz="1200" dirty="0">
                <a:latin typeface="+mn-ea"/>
              </a:rPr>
              <a:t>132</a:t>
            </a:r>
            <a:r>
              <a:rPr lang="ko-KR" altLang="en-US" sz="1200" dirty="0">
                <a:latin typeface="+mn-ea"/>
              </a:rPr>
              <a:t>억원</a:t>
            </a:r>
            <a:endParaRPr lang="en-US" altLang="ko-KR" sz="1200" dirty="0">
              <a:latin typeface="+mn-ea"/>
            </a:endParaRPr>
          </a:p>
          <a:p>
            <a:pPr lvl="2"/>
            <a:r>
              <a:rPr lang="en-US" altLang="ko-KR" sz="1200" dirty="0">
                <a:latin typeface="+mn-ea"/>
              </a:rPr>
              <a:t>GPT-4</a:t>
            </a:r>
            <a:r>
              <a:rPr lang="ko-KR" altLang="en-US" sz="1200" dirty="0">
                <a:latin typeface="+mn-ea"/>
              </a:rPr>
              <a:t>에는 약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조</a:t>
            </a:r>
            <a:r>
              <a:rPr lang="en-US" altLang="ko-KR" sz="1200" dirty="0">
                <a:latin typeface="+mn-ea"/>
              </a:rPr>
              <a:t>7000</a:t>
            </a:r>
            <a:r>
              <a:rPr lang="ko-KR" altLang="en-US" sz="1200" dirty="0" err="1">
                <a:latin typeface="+mn-ea"/>
              </a:rPr>
              <a:t>억개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추정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sLM</a:t>
            </a:r>
          </a:p>
          <a:p>
            <a:pPr lvl="2"/>
            <a:r>
              <a:rPr lang="ko-KR" altLang="en-US" sz="1200" dirty="0" err="1">
                <a:latin typeface="+mn-ea"/>
              </a:rPr>
              <a:t>스텐보드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Alaphaca-7b : 70</a:t>
            </a:r>
            <a:r>
              <a:rPr lang="ko-KR" altLang="en-US" sz="1200" dirty="0" err="1">
                <a:latin typeface="+mn-ea"/>
              </a:rPr>
              <a:t>억개</a:t>
            </a:r>
            <a:r>
              <a:rPr lang="ko-KR" altLang="en-US" sz="1200" dirty="0">
                <a:latin typeface="+mn-ea"/>
              </a:rPr>
              <a:t> 매개변수</a:t>
            </a:r>
            <a:r>
              <a:rPr lang="en-US" altLang="ko-KR" sz="1200" dirty="0">
                <a:latin typeface="+mn-ea"/>
              </a:rPr>
              <a:t>, 52000</a:t>
            </a:r>
            <a:r>
              <a:rPr lang="ko-KR" altLang="en-US" sz="1200" dirty="0">
                <a:latin typeface="+mn-ea"/>
              </a:rPr>
              <a:t>개</a:t>
            </a:r>
            <a:r>
              <a:rPr lang="en-US" altLang="ko-KR" sz="1200" dirty="0">
                <a:latin typeface="+mn-ea"/>
              </a:rPr>
              <a:t>, cloud pc 8</a:t>
            </a:r>
            <a:r>
              <a:rPr lang="ko-KR" altLang="en-US" sz="1200" dirty="0">
                <a:latin typeface="+mn-ea"/>
              </a:rPr>
              <a:t>대</a:t>
            </a:r>
            <a:r>
              <a:rPr lang="en-US" altLang="ko-KR" sz="1200" dirty="0">
                <a:latin typeface="+mn-ea"/>
              </a:rPr>
              <a:t>, 3</a:t>
            </a:r>
            <a:r>
              <a:rPr lang="ko-KR" altLang="en-US" sz="1200" dirty="0">
                <a:latin typeface="+mn-ea"/>
              </a:rPr>
              <a:t>시간</a:t>
            </a:r>
            <a:r>
              <a:rPr lang="en-US" altLang="ko-KR" sz="1200" dirty="0">
                <a:latin typeface="+mn-ea"/>
              </a:rPr>
              <a:t>, 600</a:t>
            </a:r>
            <a:r>
              <a:rPr lang="ko-KR" altLang="en-US" sz="1200" dirty="0">
                <a:latin typeface="+mn-ea"/>
              </a:rPr>
              <a:t>달러</a:t>
            </a:r>
            <a:r>
              <a:rPr lang="en-US" altLang="ko-KR" sz="1200" dirty="0">
                <a:latin typeface="+mn-ea"/>
              </a:rPr>
              <a:t>, GPT-3</a:t>
            </a:r>
            <a:r>
              <a:rPr lang="ko-KR" altLang="en-US" sz="1200" dirty="0">
                <a:latin typeface="+mn-ea"/>
              </a:rPr>
              <a:t>와 유사 성능</a:t>
            </a:r>
            <a:endParaRPr lang="en-US" altLang="ko-KR" sz="1200" dirty="0">
              <a:latin typeface="+mn-ea"/>
            </a:endParaRPr>
          </a:p>
          <a:p>
            <a:pPr lvl="2"/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err="1">
                <a:latin typeface="+mn-ea"/>
              </a:rPr>
              <a:t>브릭스</a:t>
            </a:r>
            <a:r>
              <a:rPr lang="ko-KR" altLang="en-US" sz="1200" dirty="0">
                <a:latin typeface="+mn-ea"/>
              </a:rPr>
              <a:t> 돌리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서버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대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시간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비용 </a:t>
            </a:r>
            <a:r>
              <a:rPr lang="en-US" altLang="ko-KR" sz="1200" dirty="0">
                <a:latin typeface="+mn-ea"/>
              </a:rPr>
              <a:t>100</a:t>
            </a:r>
            <a:r>
              <a:rPr lang="ko-KR" altLang="en-US" sz="1200" dirty="0">
                <a:latin typeface="+mn-ea"/>
              </a:rPr>
              <a:t>달러</a:t>
            </a:r>
            <a:r>
              <a:rPr lang="en-US" altLang="ko-KR" sz="1200" dirty="0">
                <a:latin typeface="+mn-ea"/>
              </a:rPr>
              <a:t>, 60</a:t>
            </a:r>
            <a:r>
              <a:rPr lang="ko-KR" altLang="en-US" sz="1200" dirty="0" err="1">
                <a:latin typeface="+mn-ea"/>
              </a:rPr>
              <a:t>억개</a:t>
            </a:r>
            <a:r>
              <a:rPr lang="ko-KR" altLang="en-US" sz="1200" dirty="0">
                <a:latin typeface="+mn-ea"/>
              </a:rPr>
              <a:t> 매개변수</a:t>
            </a:r>
            <a:endParaRPr lang="en-US" altLang="ko-KR" sz="1200" dirty="0">
              <a:latin typeface="+mn-ea"/>
            </a:endParaRPr>
          </a:p>
          <a:p>
            <a:endParaRPr lang="ko-KR" altLang="en-US" sz="32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8EEAFBB-E22E-4C92-A0B3-BAEB751CEA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latin typeface="+mn-ea"/>
              </a:rPr>
              <a:t>유명 </a:t>
            </a:r>
            <a:r>
              <a:rPr lang="en-US" altLang="ko-KR" sz="1600" dirty="0">
                <a:latin typeface="+mn-ea"/>
              </a:rPr>
              <a:t>sLM</a:t>
            </a:r>
          </a:p>
          <a:p>
            <a:pPr lvl="1"/>
            <a:r>
              <a:rPr lang="ko-KR" altLang="en-US" sz="1400" dirty="0">
                <a:latin typeface="+mn-ea"/>
              </a:rPr>
              <a:t>메타의 </a:t>
            </a:r>
            <a:r>
              <a:rPr lang="en-US" altLang="ko-KR" sz="1400" dirty="0">
                <a:latin typeface="+mn-ea"/>
              </a:rPr>
              <a:t>LLaMA2 7B, </a:t>
            </a:r>
            <a:r>
              <a:rPr lang="ko-KR" altLang="en-US" sz="1400" dirty="0" err="1">
                <a:latin typeface="+mn-ea"/>
              </a:rPr>
              <a:t>알리바바의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큐원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Qwen</a:t>
            </a:r>
            <a:r>
              <a:rPr lang="en-US" altLang="ko-KR" sz="1400" dirty="0">
                <a:latin typeface="+mn-ea"/>
              </a:rPr>
              <a:t> 7B), </a:t>
            </a:r>
            <a:r>
              <a:rPr lang="ko-KR" altLang="en-US" sz="1400" dirty="0" err="1">
                <a:latin typeface="+mn-ea"/>
              </a:rPr>
              <a:t>미스트랄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프랑스 </a:t>
            </a:r>
            <a:r>
              <a:rPr lang="ko-KR" altLang="en-US" sz="1400" dirty="0" err="1">
                <a:latin typeface="+mn-ea"/>
              </a:rPr>
              <a:t>스타업</a:t>
            </a:r>
            <a:r>
              <a:rPr lang="en-US" altLang="ko-KR" sz="1400" dirty="0">
                <a:latin typeface="+mn-ea"/>
              </a:rPr>
              <a:t>) Mistral 7B, </a:t>
            </a:r>
            <a:r>
              <a:rPr lang="ko-KR" altLang="en-US" sz="1400" dirty="0">
                <a:latin typeface="+mn-ea"/>
              </a:rPr>
              <a:t>업스테이지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한국 스타트업</a:t>
            </a:r>
            <a:r>
              <a:rPr lang="en-US" altLang="ko-KR" sz="1400" dirty="0">
                <a:latin typeface="+mn-ea"/>
              </a:rPr>
              <a:t>) Solar 7B, </a:t>
            </a:r>
            <a:r>
              <a:rPr lang="ko-KR" altLang="en-US" sz="1400" dirty="0">
                <a:latin typeface="+mn-ea"/>
              </a:rPr>
              <a:t>마이크로 소프트 </a:t>
            </a:r>
            <a:r>
              <a:rPr lang="en-US" altLang="ko-KR" sz="1400" dirty="0">
                <a:latin typeface="+mn-ea"/>
              </a:rPr>
              <a:t>Phi-2 3B </a:t>
            </a:r>
          </a:p>
          <a:p>
            <a:pPr lvl="1"/>
            <a:r>
              <a:rPr lang="en-US" altLang="ko-KR" sz="1400" dirty="0">
                <a:latin typeface="+mn-ea"/>
                <a:hlinkClick r:id="rId2"/>
              </a:rPr>
              <a:t>https://huggingface.co/spaces/HuggingFaceH4/open_llm_leaderboard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특징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훈련에 필요한 데이터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비용이 상대적으로 적고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다른 애플리케이션</a:t>
            </a:r>
            <a:r>
              <a:rPr lang="en-US" altLang="ko-KR" sz="1400" dirty="0">
                <a:latin typeface="+mn-ea"/>
              </a:rPr>
              <a:t>, edge device </a:t>
            </a:r>
            <a:r>
              <a:rPr lang="ko-KR" altLang="en-US" sz="1400" dirty="0">
                <a:latin typeface="+mn-ea"/>
              </a:rPr>
              <a:t>등과 통합 용이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 err="1">
                <a:latin typeface="+mn-ea"/>
              </a:rPr>
              <a:t>온디바이스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AI : </a:t>
            </a:r>
            <a:r>
              <a:rPr lang="ko-KR" altLang="en-US" sz="1400" dirty="0">
                <a:latin typeface="+mn-ea"/>
              </a:rPr>
              <a:t>생성 </a:t>
            </a:r>
            <a:r>
              <a:rPr lang="en-US" altLang="ko-KR" sz="1400" dirty="0">
                <a:latin typeface="+mn-ea"/>
              </a:rPr>
              <a:t>AI </a:t>
            </a:r>
            <a:r>
              <a:rPr lang="ko-KR" altLang="en-US" sz="1400" dirty="0">
                <a:latin typeface="+mn-ea"/>
              </a:rPr>
              <a:t>엔진을 스마트폰에서 돌릴 수 있게 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200" dirty="0">
                <a:latin typeface="+mn-ea"/>
              </a:rPr>
              <a:t>Apple </a:t>
            </a:r>
            <a:r>
              <a:rPr lang="en-US" altLang="ko-KR" sz="1200" dirty="0" err="1">
                <a:latin typeface="+mn-ea"/>
              </a:rPr>
              <a:t>Jurnal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삼성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가우스</a:t>
            </a:r>
            <a:r>
              <a:rPr lang="en-US" altLang="ko-KR" sz="1200" dirty="0">
                <a:latin typeface="+mn-ea"/>
              </a:rPr>
              <a:t>, Google Nano</a:t>
            </a:r>
          </a:p>
        </p:txBody>
      </p:sp>
    </p:spTree>
    <p:extLst>
      <p:ext uri="{BB962C8B-B14F-4D97-AF65-F5344CB8AC3E}">
        <p14:creationId xmlns:p14="http://schemas.microsoft.com/office/powerpoint/2010/main" val="208798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A4E834-0846-49D8-9345-107B319A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Closed LLM</a:t>
            </a:r>
            <a:r>
              <a:rPr lang="ko-KR" altLang="en-US" dirty="0"/>
              <a:t>의 한계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4006F15-93B9-4EAE-B0DC-1E77FC112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7287" y="4989120"/>
            <a:ext cx="6554013" cy="1200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Domain knowledge </a:t>
            </a:r>
            <a:r>
              <a:rPr lang="ko-KR" altLang="en-US" dirty="0"/>
              <a:t>를 반영하기 위한 </a:t>
            </a: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sLM</a:t>
            </a:r>
            <a:r>
              <a:rPr lang="ko-KR" altLang="en-US" dirty="0"/>
              <a:t> 활용 방법의 검토 필요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673F4D5-1860-4A0F-AEBC-ACB5F97795D0}"/>
              </a:ext>
            </a:extLst>
          </p:cNvPr>
          <p:cNvSpPr/>
          <p:nvPr/>
        </p:nvSpPr>
        <p:spPr>
          <a:xfrm>
            <a:off x="1618537" y="1760406"/>
            <a:ext cx="3589142" cy="699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Fine Tuning </a:t>
            </a:r>
            <a:r>
              <a:rPr lang="ko-KR" altLang="en-US" dirty="0"/>
              <a:t>한계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3915820-4735-44E9-8C83-05B2FBC12238}"/>
              </a:ext>
            </a:extLst>
          </p:cNvPr>
          <p:cNvSpPr/>
          <p:nvPr/>
        </p:nvSpPr>
        <p:spPr>
          <a:xfrm>
            <a:off x="5663248" y="1760406"/>
            <a:ext cx="4776559" cy="699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LLM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모델의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fine tuning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은 시간 및 비용 한계로 현식적으로 불가능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AFF51B79-4EBD-47D0-8CF5-5FD9181D98D7}"/>
              </a:ext>
            </a:extLst>
          </p:cNvPr>
          <p:cNvSpPr/>
          <p:nvPr/>
        </p:nvSpPr>
        <p:spPr>
          <a:xfrm>
            <a:off x="1618537" y="2734044"/>
            <a:ext cx="3589142" cy="699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Hallucination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38DA74D-7FAC-4C6A-AE89-2E9B093ECA69}"/>
              </a:ext>
            </a:extLst>
          </p:cNvPr>
          <p:cNvSpPr/>
          <p:nvPr/>
        </p:nvSpPr>
        <p:spPr>
          <a:xfrm>
            <a:off x="5663248" y="2734044"/>
            <a:ext cx="4776559" cy="699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LLM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모델 내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domain knowledge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부족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1C0FA3B-C9F0-4935-A986-CF3A24453771}"/>
              </a:ext>
            </a:extLst>
          </p:cNvPr>
          <p:cNvSpPr/>
          <p:nvPr/>
        </p:nvSpPr>
        <p:spPr>
          <a:xfrm>
            <a:off x="1618537" y="3657221"/>
            <a:ext cx="3589142" cy="69912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update </a:t>
            </a:r>
            <a:r>
              <a:rPr lang="ko-KR" altLang="en-US" dirty="0"/>
              <a:t>반영의 어려움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11514717-A61B-417B-9FDD-D41474B5A7DE}"/>
              </a:ext>
            </a:extLst>
          </p:cNvPr>
          <p:cNvSpPr/>
          <p:nvPr/>
        </p:nvSpPr>
        <p:spPr>
          <a:xfrm>
            <a:off x="5663248" y="3657221"/>
            <a:ext cx="4776559" cy="6991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새롭게 생성 되거나 갱신된 정보 대응 어려움</a:t>
            </a:r>
          </a:p>
        </p:txBody>
      </p:sp>
    </p:spTree>
    <p:extLst>
      <p:ext uri="{BB962C8B-B14F-4D97-AF65-F5344CB8AC3E}">
        <p14:creationId xmlns:p14="http://schemas.microsoft.com/office/powerpoint/2010/main" val="223515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F6F718-1D98-4ACB-BEC0-4A3C8FCD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유명한 한국어 </a:t>
            </a:r>
            <a:r>
              <a:rPr lang="en-US" altLang="ko-KR" dirty="0"/>
              <a:t>sLM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D4882B-9B03-4EA7-A9D7-1FAFD53537B4}"/>
              </a:ext>
            </a:extLst>
          </p:cNvPr>
          <p:cNvSpPr/>
          <p:nvPr/>
        </p:nvSpPr>
        <p:spPr>
          <a:xfrm>
            <a:off x="1467765" y="2215160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Polyglot-ko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를 한국어로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fine-tuned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한 모델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지식인 데이터 셋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81F4C02E-5C64-4EE9-B144-DD953B18ED92}"/>
              </a:ext>
            </a:extLst>
          </p:cNvPr>
          <p:cNvSpPr/>
          <p:nvPr/>
        </p:nvSpPr>
        <p:spPr>
          <a:xfrm>
            <a:off x="480834" y="2215160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53B36DF-EF85-4AAC-98AB-73816923D104}"/>
              </a:ext>
            </a:extLst>
          </p:cNvPr>
          <p:cNvSpPr/>
          <p:nvPr/>
        </p:nvSpPr>
        <p:spPr>
          <a:xfrm>
            <a:off x="5311994" y="2215160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Vicuna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를 한국어로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fine-tuned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한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EF405C7-6542-4BA8-A631-823BDC023515}"/>
              </a:ext>
            </a:extLst>
          </p:cNvPr>
          <p:cNvSpPr/>
          <p:nvPr/>
        </p:nvSpPr>
        <p:spPr>
          <a:xfrm>
            <a:off x="4325063" y="2215160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DAA34E3-7291-41FE-8FE7-FF334D05C88B}"/>
              </a:ext>
            </a:extLst>
          </p:cNvPr>
          <p:cNvSpPr/>
          <p:nvPr/>
        </p:nvSpPr>
        <p:spPr>
          <a:xfrm>
            <a:off x="9210011" y="2215160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Polyglot-ko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를 한국어로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fine-tuned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한 모델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LoRA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, GPT4ALL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사용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A480B9E-506C-420A-BE6A-727ABBA8A24F}"/>
              </a:ext>
            </a:extLst>
          </p:cNvPr>
          <p:cNvSpPr/>
          <p:nvPr/>
        </p:nvSpPr>
        <p:spPr>
          <a:xfrm>
            <a:off x="8223080" y="2215160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EC6F236-1E12-4AEC-9B79-68C4A8276ACC}"/>
              </a:ext>
            </a:extLst>
          </p:cNvPr>
          <p:cNvSpPr txBox="1"/>
          <p:nvPr/>
        </p:nvSpPr>
        <p:spPr>
          <a:xfrm>
            <a:off x="1813813" y="1690760"/>
            <a:ext cx="120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+mn-ea"/>
                <a:hlinkClick r:id="rId3"/>
              </a:rPr>
              <a:t>KoAlpaca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284348A2-F3E0-4C75-919D-9B054D2FD29A}"/>
              </a:ext>
            </a:extLst>
          </p:cNvPr>
          <p:cNvCxnSpPr>
            <a:cxnSpLocks/>
          </p:cNvCxnSpPr>
          <p:nvPr/>
        </p:nvCxnSpPr>
        <p:spPr>
          <a:xfrm>
            <a:off x="480834" y="2060654"/>
            <a:ext cx="3631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5CB304B-5FC2-4C64-9661-CD61927D721E}"/>
              </a:ext>
            </a:extLst>
          </p:cNvPr>
          <p:cNvSpPr txBox="1"/>
          <p:nvPr/>
        </p:nvSpPr>
        <p:spPr>
          <a:xfrm>
            <a:off x="5652427" y="1689198"/>
            <a:ext cx="125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 err="1">
                <a:latin typeface="+mn-ea"/>
                <a:hlinkClick r:id="rId4"/>
              </a:rPr>
              <a:t>ko_vicuna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30AB0EFE-2787-42F8-B416-180F1B6C9759}"/>
              </a:ext>
            </a:extLst>
          </p:cNvPr>
          <p:cNvCxnSpPr>
            <a:cxnSpLocks/>
          </p:cNvCxnSpPr>
          <p:nvPr/>
        </p:nvCxnSpPr>
        <p:spPr>
          <a:xfrm>
            <a:off x="4323284" y="2060654"/>
            <a:ext cx="3631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59ECA50-86AA-42A8-B4AF-296FB4A3760C}"/>
              </a:ext>
            </a:extLst>
          </p:cNvPr>
          <p:cNvSpPr txBox="1"/>
          <p:nvPr/>
        </p:nvSpPr>
        <p:spPr>
          <a:xfrm>
            <a:off x="9661913" y="1695649"/>
            <a:ext cx="79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ko-KR" sz="1800" b="1" dirty="0" err="1">
                <a:latin typeface="+mn-ea"/>
                <a:hlinkClick r:id="rId5"/>
              </a:rPr>
              <a:t>kullm</a:t>
            </a:r>
            <a:endParaRPr lang="ko-KR" altLang="en-US" sz="1800" b="1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="" xmlns:a16="http://schemas.microsoft.com/office/drawing/2014/main" id="{95815A85-566C-4E1A-976B-1A6776E11AF4}"/>
              </a:ext>
            </a:extLst>
          </p:cNvPr>
          <p:cNvCxnSpPr>
            <a:cxnSpLocks/>
          </p:cNvCxnSpPr>
          <p:nvPr/>
        </p:nvCxnSpPr>
        <p:spPr>
          <a:xfrm>
            <a:off x="8223080" y="2060654"/>
            <a:ext cx="3631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BE339BA9-CCE9-42A8-95FE-2D7009716234}"/>
              </a:ext>
            </a:extLst>
          </p:cNvPr>
          <p:cNvSpPr/>
          <p:nvPr/>
        </p:nvSpPr>
        <p:spPr>
          <a:xfrm>
            <a:off x="1467765" y="2892815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번역이 아닌 처음부터 한국어로 작성된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training set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포함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6E71AA31-F5A9-45E6-A142-DC5C44827B49}"/>
              </a:ext>
            </a:extLst>
          </p:cNvPr>
          <p:cNvSpPr/>
          <p:nvPr/>
        </p:nvSpPr>
        <p:spPr>
          <a:xfrm>
            <a:off x="480834" y="2892815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9E5BD4B-5042-4EB1-AF56-6327084478C8}"/>
              </a:ext>
            </a:extLst>
          </p:cNvPr>
          <p:cNvSpPr/>
          <p:nvPr/>
        </p:nvSpPr>
        <p:spPr>
          <a:xfrm>
            <a:off x="1467765" y="3570470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다른 오픈소스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sLM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대비 평가 항목의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근거 부족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2D91011-4290-423B-BA4C-5E5B88B0DE84}"/>
              </a:ext>
            </a:extLst>
          </p:cNvPr>
          <p:cNvSpPr/>
          <p:nvPr/>
        </p:nvSpPr>
        <p:spPr>
          <a:xfrm>
            <a:off x="480834" y="3570470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단점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2E54FEB-A969-478E-9578-75657B84FFC8}"/>
              </a:ext>
            </a:extLst>
          </p:cNvPr>
          <p:cNvSpPr/>
          <p:nvPr/>
        </p:nvSpPr>
        <p:spPr>
          <a:xfrm>
            <a:off x="1467765" y="4248125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참고 자료가 많음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한국어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sLM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base 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D8AEB6F-0E43-4336-9DB2-024F9C577DAC}"/>
              </a:ext>
            </a:extLst>
          </p:cNvPr>
          <p:cNvSpPr/>
          <p:nvPr/>
        </p:nvSpPr>
        <p:spPr>
          <a:xfrm>
            <a:off x="480834" y="4248125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기타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9A1ACF94-CD20-47AA-B175-EA33D5BF3722}"/>
              </a:ext>
            </a:extLst>
          </p:cNvPr>
          <p:cNvSpPr/>
          <p:nvPr/>
        </p:nvSpPr>
        <p:spPr>
          <a:xfrm>
            <a:off x="5310215" y="2892815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ChatGPT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QA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데이터셋으로 학습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F7E053AE-23FC-4575-806D-5182A1924394}"/>
              </a:ext>
            </a:extLst>
          </p:cNvPr>
          <p:cNvSpPr/>
          <p:nvPr/>
        </p:nvSpPr>
        <p:spPr>
          <a:xfrm>
            <a:off x="4323284" y="2892815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장점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E79C266D-7BFD-4BCB-AAFA-C471E1E9007B}"/>
              </a:ext>
            </a:extLst>
          </p:cNvPr>
          <p:cNvSpPr/>
          <p:nvPr/>
        </p:nvSpPr>
        <p:spPr>
          <a:xfrm>
            <a:off x="5310215" y="3570470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학습 데이터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set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자체가 </a:t>
            </a:r>
            <a:r>
              <a:rPr lang="en-US" altLang="ko-KR" sz="1200" dirty="0" err="1">
                <a:solidFill>
                  <a:schemeClr val="bg2">
                    <a:lumMod val="50000"/>
                  </a:schemeClr>
                </a:solidFill>
                <a:latin typeface="+mn-ea"/>
              </a:rPr>
              <a:t>ChatGPT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번역 성능에 의존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5A2B3750-78C9-4AF0-9C5B-7770F6051229}"/>
              </a:ext>
            </a:extLst>
          </p:cNvPr>
          <p:cNvSpPr/>
          <p:nvPr/>
        </p:nvSpPr>
        <p:spPr>
          <a:xfrm>
            <a:off x="4323284" y="3570470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단점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3F019347-7A7F-4DBB-8E29-0AB8D9376474}"/>
              </a:ext>
            </a:extLst>
          </p:cNvPr>
          <p:cNvSpPr/>
          <p:nvPr/>
        </p:nvSpPr>
        <p:spPr>
          <a:xfrm>
            <a:off x="5310215" y="4248125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한국어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sLM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중 가장 높은 성능으로 평가 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29AE8B3-834F-4D06-9B53-28E688C30197}"/>
              </a:ext>
            </a:extLst>
          </p:cNvPr>
          <p:cNvSpPr/>
          <p:nvPr/>
        </p:nvSpPr>
        <p:spPr>
          <a:xfrm>
            <a:off x="4323284" y="4248125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기타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DB79EAF-C936-4D96-90AD-F996DEDE003F}"/>
              </a:ext>
            </a:extLst>
          </p:cNvPr>
          <p:cNvSpPr/>
          <p:nvPr/>
        </p:nvSpPr>
        <p:spPr>
          <a:xfrm>
            <a:off x="9210011" y="2888489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GPT-4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활용한 데이터로 높은 평가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D086A71A-DB17-4EBC-8E2D-5AAFCC5BE633}"/>
              </a:ext>
            </a:extLst>
          </p:cNvPr>
          <p:cNvSpPr/>
          <p:nvPr/>
        </p:nvSpPr>
        <p:spPr>
          <a:xfrm>
            <a:off x="8223080" y="2888489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장점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11750F9-A812-47DA-B51F-4D7A07AFC508}"/>
              </a:ext>
            </a:extLst>
          </p:cNvPr>
          <p:cNvSpPr/>
          <p:nvPr/>
        </p:nvSpPr>
        <p:spPr>
          <a:xfrm>
            <a:off x="9210011" y="3566144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타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sLM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대비 공개된 자료가 많지 않음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3D67DAD5-D795-4B88-A82F-741B4471E9FA}"/>
              </a:ext>
            </a:extLst>
          </p:cNvPr>
          <p:cNvSpPr/>
          <p:nvPr/>
        </p:nvSpPr>
        <p:spPr>
          <a:xfrm>
            <a:off x="8223080" y="3566144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단점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A2875513-92B6-40F6-9BAF-E650292DAFB4}"/>
              </a:ext>
            </a:extLst>
          </p:cNvPr>
          <p:cNvSpPr/>
          <p:nvPr/>
        </p:nvSpPr>
        <p:spPr>
          <a:xfrm>
            <a:off x="9210011" y="4243799"/>
            <a:ext cx="2644589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PoC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등에서 높은 평가 보고 됨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E6C13675-74F0-4973-ACF5-AD439813928F}"/>
              </a:ext>
            </a:extLst>
          </p:cNvPr>
          <p:cNvSpPr/>
          <p:nvPr/>
        </p:nvSpPr>
        <p:spPr>
          <a:xfrm>
            <a:off x="8223080" y="4243799"/>
            <a:ext cx="819864" cy="52315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+mn-ea"/>
              </a:rPr>
              <a:t>기타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특징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="" xmlns:a16="http://schemas.microsoft.com/office/drawing/2014/main" id="{BE41E5D0-FA8E-4952-897F-9AA9C3B2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286" y="5196858"/>
            <a:ext cx="10185779" cy="7778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dirty="0"/>
              <a:t>2023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한국어 데이터 셋으로 </a:t>
            </a:r>
            <a:r>
              <a:rPr lang="ko-KR" altLang="en-US" dirty="0" err="1"/>
              <a:t>파인튜닝</a:t>
            </a:r>
            <a:r>
              <a:rPr lang="ko-KR" altLang="en-US" dirty="0"/>
              <a:t> 한 </a:t>
            </a:r>
            <a:r>
              <a:rPr lang="en-US" altLang="ko-KR" dirty="0"/>
              <a:t>sLM</a:t>
            </a:r>
            <a:r>
              <a:rPr lang="ko-KR" altLang="en-US" dirty="0"/>
              <a:t>로 </a:t>
            </a:r>
            <a:r>
              <a:rPr lang="en-US" altLang="ko-KR" dirty="0"/>
              <a:t>PoC </a:t>
            </a:r>
            <a:r>
              <a:rPr lang="ko-KR" altLang="en-US" dirty="0"/>
              <a:t>사례 다수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D4FB58E-9998-4A19-B58E-4F0C908DC512}"/>
              </a:ext>
            </a:extLst>
          </p:cNvPr>
          <p:cNvSpPr txBox="1"/>
          <p:nvPr/>
        </p:nvSpPr>
        <p:spPr>
          <a:xfrm>
            <a:off x="8711920" y="6492240"/>
            <a:ext cx="33805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/>
              <a:t>https://youtu.be/WWaPGDS7ZQs?si=BFyN8MTOmhILhWY6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8149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F860BF3-8894-48B9-8F85-D9342A53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한국어 </a:t>
            </a:r>
            <a:r>
              <a:rPr lang="en-US" altLang="ko-KR" dirty="0"/>
              <a:t>sLM </a:t>
            </a:r>
            <a:r>
              <a:rPr lang="ko-KR" altLang="en-US" dirty="0"/>
              <a:t>리더 보드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="" xmlns:a16="http://schemas.microsoft.com/office/drawing/2014/main" id="{911B3F56-BCE8-45DB-8AA5-2DB086364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107" y="1527464"/>
            <a:ext cx="6139640" cy="3320545"/>
          </a:xfrm>
        </p:spPr>
      </p:pic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4EC12CC2-3F92-4814-A006-E360728BDF04}"/>
              </a:ext>
            </a:extLst>
          </p:cNvPr>
          <p:cNvSpPr txBox="1">
            <a:spLocks/>
          </p:cNvSpPr>
          <p:nvPr/>
        </p:nvSpPr>
        <p:spPr>
          <a:xfrm>
            <a:off x="1111828" y="5117099"/>
            <a:ext cx="10248900" cy="1200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/>
              <a:t>업스테이지와 </a:t>
            </a:r>
            <a:r>
              <a:rPr lang="en-US" altLang="ko-KR" dirty="0"/>
              <a:t>NIA</a:t>
            </a:r>
            <a:r>
              <a:rPr lang="ko-KR" altLang="en-US" dirty="0"/>
              <a:t>가 주관하여 한국어 오픈소스 </a:t>
            </a:r>
            <a:r>
              <a:rPr lang="en-US" altLang="ko-KR" dirty="0"/>
              <a:t>LLM </a:t>
            </a:r>
            <a:r>
              <a:rPr lang="ko-KR" altLang="en-US" dirty="0"/>
              <a:t>리더보드 운영 중</a:t>
            </a:r>
            <a:endParaRPr lang="en-US" altLang="ko-KR" dirty="0"/>
          </a:p>
          <a:p>
            <a:pPr marL="0" indent="0" algn="ctr">
              <a:buFont typeface="Wingdings 2" pitchFamily="18" charset="2"/>
              <a:buNone/>
            </a:pPr>
            <a:r>
              <a:rPr lang="en-US" altLang="ko-KR" dirty="0"/>
              <a:t>https://huggingface.co/spaces/upstage/open-ko-llm-leaderboard</a:t>
            </a:r>
          </a:p>
        </p:txBody>
      </p:sp>
    </p:spTree>
    <p:extLst>
      <p:ext uri="{BB962C8B-B14F-4D97-AF65-F5344CB8AC3E}">
        <p14:creationId xmlns:p14="http://schemas.microsoft.com/office/powerpoint/2010/main" val="180624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8B3CAB-CB66-4D84-B201-8453230C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[Demo] LLM</a:t>
            </a:r>
            <a:r>
              <a:rPr lang="ko-KR" altLang="en-US" dirty="0"/>
              <a:t>모델 및 </a:t>
            </a:r>
            <a:r>
              <a:rPr lang="en-US" altLang="ko-KR" dirty="0"/>
              <a:t>tokenizer </a:t>
            </a:r>
            <a:r>
              <a:rPr lang="ko-KR" altLang="en-US" dirty="0"/>
              <a:t>불러 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F50BB04-3776-4902-B6C6-F12C0C0E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Transformers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AutoModel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ko-KR" altLang="en-US" dirty="0"/>
              <a:t>모든 클래스에 걸쳐 </a:t>
            </a:r>
            <a:r>
              <a:rPr lang="en-US" altLang="ko-KR" dirty="0"/>
              <a:t>Auto </a:t>
            </a:r>
            <a:r>
              <a:rPr lang="ko-KR" altLang="en-US" dirty="0"/>
              <a:t>클래스가 존재</a:t>
            </a:r>
            <a:endParaRPr lang="en-US" altLang="ko-KR" dirty="0"/>
          </a:p>
          <a:p>
            <a:pPr lvl="1"/>
            <a:r>
              <a:rPr lang="en-US" altLang="ko-KR" dirty="0"/>
              <a:t>Model ID (</a:t>
            </a:r>
            <a:r>
              <a:rPr lang="en-US" altLang="ko-KR" dirty="0" err="1"/>
              <a:t>ex:bert-base-cased</a:t>
            </a:r>
            <a:r>
              <a:rPr lang="en-US" altLang="ko-KR" dirty="0"/>
              <a:t>) </a:t>
            </a:r>
            <a:r>
              <a:rPr lang="ko-KR" altLang="en-US" dirty="0"/>
              <a:t>만으로도 손쉽게 모델 다운로드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A03BAD1-BF1D-42C0-8099-D344F28B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52" y="3091963"/>
            <a:ext cx="7991095" cy="2975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C3CAEA8-7D54-4265-9765-49444EFF7C48}"/>
              </a:ext>
            </a:extLst>
          </p:cNvPr>
          <p:cNvSpPr txBox="1"/>
          <p:nvPr/>
        </p:nvSpPr>
        <p:spPr>
          <a:xfrm>
            <a:off x="5914030" y="629218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https://velog.io/@taekkim/Hugginface-transformer-%EC%84%A4%EA%B3%84%EA%B5%AC%EC%A1%B0-%EC%82%B4%ED%8E%B4%EB%B3%B4%EA%B8%B0</a:t>
            </a:r>
          </a:p>
        </p:txBody>
      </p:sp>
    </p:spTree>
    <p:extLst>
      <p:ext uri="{BB962C8B-B14F-4D97-AF65-F5344CB8AC3E}">
        <p14:creationId xmlns:p14="http://schemas.microsoft.com/office/powerpoint/2010/main" val="421712694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18836</TotalTime>
  <Words>1529</Words>
  <Application>Microsoft Office PowerPoint</Application>
  <PresentationFormat>와이드스크린</PresentationFormat>
  <Paragraphs>254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AppleSDGothicNeo</vt:lpstr>
      <vt:lpstr>Helvetica Neue</vt:lpstr>
      <vt:lpstr>var(--artdeco-typography-ko)</vt:lpstr>
      <vt:lpstr>맑은 고딕</vt:lpstr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sLM을 활용한 RAG 구현 검토</vt:lpstr>
      <vt:lpstr>LLM 배경</vt:lpstr>
      <vt:lpstr>LLM 배경</vt:lpstr>
      <vt:lpstr>LLM 모델의 분류 – Open/Closed</vt:lpstr>
      <vt:lpstr>LLM 모델의 분류 – Large/Small</vt:lpstr>
      <vt:lpstr>Closed LLM의 한계</vt:lpstr>
      <vt:lpstr>유명한 한국어 sLM</vt:lpstr>
      <vt:lpstr>한국어 sLM 리더 보드</vt:lpstr>
      <vt:lpstr>[Demo] LLM모델 및 tokenizer 불러 오기</vt:lpstr>
      <vt:lpstr>sLM에 데이터 반영 방법</vt:lpstr>
      <vt:lpstr>The overall workflow for retrieval augmented generation (RAG)</vt:lpstr>
      <vt:lpstr>The overall workflow for retrieval augmented generation (RAG) with langchain</vt:lpstr>
      <vt:lpstr>RAG의 구현 예</vt:lpstr>
      <vt:lpstr>[Demo] Document Loading</vt:lpstr>
      <vt:lpstr>[Demo] Text Splitting</vt:lpstr>
      <vt:lpstr>[Demo] Embedding</vt:lpstr>
      <vt:lpstr>VectorStore</vt:lpstr>
      <vt:lpstr>[Demo] Chroma/Faiss</vt:lpstr>
      <vt:lpstr>Retriever</vt:lpstr>
      <vt:lpstr>[Demo] Chain</vt:lpstr>
      <vt:lpstr>[Demo] 질문해 보기</vt:lpstr>
      <vt:lpstr>Retrieval 품질을 올리는 기법들</vt:lpstr>
      <vt:lpstr>[Demo] Muti-Query Retriever</vt:lpstr>
      <vt:lpstr>Parent-Document Retriever</vt:lpstr>
      <vt:lpstr>Time-Weighted Vector Retriever</vt:lpstr>
      <vt:lpstr>[Demo] Ensemble Retriever</vt:lpstr>
      <vt:lpstr>Long Context Reorder</vt:lpstr>
      <vt:lpstr>[유첨] Open AI 비용</vt:lpstr>
      <vt:lpstr>[유첨] LoRA</vt:lpstr>
      <vt:lpstr>[유첨] Sparse/Dense Retriever</vt:lpstr>
      <vt:lpstr>정리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RAG</dc:title>
  <dc:creator>송태영/책임연구원/오퍼레이션DX기술팀(tyoung.song@lge.com)</dc:creator>
  <cp:lastModifiedBy>Taeyoung Song/Operation DX Tech Team(tyoung.song@lge.com)</cp:lastModifiedBy>
  <cp:revision>333</cp:revision>
  <dcterms:created xsi:type="dcterms:W3CDTF">2024-01-23T23:04:37Z</dcterms:created>
  <dcterms:modified xsi:type="dcterms:W3CDTF">2024-02-06T01:55:36Z</dcterms:modified>
</cp:coreProperties>
</file>